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5.xml" ContentType="application/inkml+xml"/>
  <Override PartName="/ppt/ink/ink6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64" r:id="rId3"/>
    <p:sldId id="279" r:id="rId4"/>
    <p:sldId id="280" r:id="rId5"/>
    <p:sldId id="318" r:id="rId6"/>
    <p:sldId id="281" r:id="rId7"/>
    <p:sldId id="366" r:id="rId8"/>
    <p:sldId id="293" r:id="rId9"/>
    <p:sldId id="284" r:id="rId10"/>
    <p:sldId id="285" r:id="rId11"/>
    <p:sldId id="305" r:id="rId12"/>
    <p:sldId id="295" r:id="rId13"/>
    <p:sldId id="296" r:id="rId14"/>
    <p:sldId id="298" r:id="rId15"/>
    <p:sldId id="320" r:id="rId16"/>
    <p:sldId id="321" r:id="rId17"/>
    <p:sldId id="322" r:id="rId18"/>
    <p:sldId id="317" r:id="rId19"/>
    <p:sldId id="323" r:id="rId20"/>
    <p:sldId id="308" r:id="rId21"/>
    <p:sldId id="327" r:id="rId22"/>
    <p:sldId id="328" r:id="rId23"/>
    <p:sldId id="312" r:id="rId24"/>
    <p:sldId id="274" r:id="rId25"/>
    <p:sldId id="350" r:id="rId26"/>
    <p:sldId id="351" r:id="rId27"/>
    <p:sldId id="329" r:id="rId28"/>
    <p:sldId id="331" r:id="rId29"/>
    <p:sldId id="258" r:id="rId30"/>
    <p:sldId id="260" r:id="rId31"/>
    <p:sldId id="259" r:id="rId32"/>
    <p:sldId id="368" r:id="rId33"/>
    <p:sldId id="369" r:id="rId34"/>
    <p:sldId id="370" r:id="rId35"/>
    <p:sldId id="336" r:id="rId36"/>
    <p:sldId id="264" r:id="rId37"/>
    <p:sldId id="271" r:id="rId38"/>
    <p:sldId id="371" r:id="rId39"/>
    <p:sldId id="267" r:id="rId40"/>
    <p:sldId id="337" r:id="rId41"/>
    <p:sldId id="269" r:id="rId42"/>
    <p:sldId id="332" r:id="rId43"/>
    <p:sldId id="294" r:id="rId44"/>
    <p:sldId id="338" r:id="rId45"/>
    <p:sldId id="339" r:id="rId46"/>
    <p:sldId id="300" r:id="rId47"/>
    <p:sldId id="352" r:id="rId48"/>
    <p:sldId id="340" r:id="rId49"/>
    <p:sldId id="341" r:id="rId50"/>
    <p:sldId id="343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CA2DD8-8823-4155-A145-7D48C40EFC79}" type="doc">
      <dgm:prSet loTypeId="urn:microsoft.com/office/officeart/2005/8/layout/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5A4DE00-54C0-4805-82BC-39F294B18EF3}">
      <dgm:prSet custT="1"/>
      <dgm:spPr/>
      <dgm:t>
        <a:bodyPr anchor="t"/>
        <a:lstStyle/>
        <a:p>
          <a:pPr algn="just" rtl="0"/>
          <a:r>
            <a:rPr lang="en-US" sz="1500" b="1" dirty="0"/>
            <a:t>Phase 1</a:t>
          </a:r>
          <a:r>
            <a:rPr lang="en-US" sz="1500" dirty="0"/>
            <a:t>: Create your program with an </a:t>
          </a:r>
          <a:r>
            <a:rPr lang="en-US" sz="1500" b="1" dirty="0"/>
            <a:t>editor </a:t>
          </a:r>
          <a:r>
            <a:rPr lang="en-US" sz="1500" b="0" dirty="0"/>
            <a:t>program</a:t>
          </a:r>
        </a:p>
      </dgm:t>
    </dgm:pt>
    <dgm:pt modelId="{F101FD57-7CD8-4E2D-8D56-2D61706FA09E}" type="parTrans" cxnId="{A3B2F39F-BE5A-43E2-B9D4-5BC8BD88A55C}">
      <dgm:prSet/>
      <dgm:spPr/>
      <dgm:t>
        <a:bodyPr/>
        <a:lstStyle/>
        <a:p>
          <a:pPr algn="just"/>
          <a:endParaRPr lang="en-US" sz="1500"/>
        </a:p>
      </dgm:t>
    </dgm:pt>
    <dgm:pt modelId="{B2C3BD8B-99DD-40FA-B13B-F8C08A55CCE7}" type="sibTrans" cxnId="{A3B2F39F-BE5A-43E2-B9D4-5BC8BD88A55C}">
      <dgm:prSet custT="1"/>
      <dgm:spPr/>
      <dgm:t>
        <a:bodyPr/>
        <a:lstStyle/>
        <a:p>
          <a:pPr algn="just"/>
          <a:endParaRPr lang="en-US" sz="1500"/>
        </a:p>
      </dgm:t>
    </dgm:pt>
    <dgm:pt modelId="{2237163A-AD03-40C0-A9B4-4928D2B2A915}">
      <dgm:prSet custT="1"/>
      <dgm:spPr/>
      <dgm:t>
        <a:bodyPr anchor="t"/>
        <a:lstStyle/>
        <a:p>
          <a:pPr algn="just" rtl="0"/>
          <a:r>
            <a:rPr lang="en-US" sz="1500" b="1" dirty="0"/>
            <a:t>Phase 2</a:t>
          </a:r>
          <a:r>
            <a:rPr lang="en-US" sz="1500" dirty="0"/>
            <a:t>: A </a:t>
          </a:r>
          <a:r>
            <a:rPr lang="en-US" sz="1500" b="1" dirty="0"/>
            <a:t>preprocessor</a:t>
          </a:r>
          <a:r>
            <a:rPr lang="en-US" sz="1500" dirty="0"/>
            <a:t> find some preprocessor directives (#include &lt;</a:t>
          </a:r>
          <a:r>
            <a:rPr lang="en-US" sz="1500" dirty="0" err="1"/>
            <a:t>stdio.h</a:t>
          </a:r>
          <a:r>
            <a:rPr lang="en-US" sz="1500" dirty="0"/>
            <a:t>&gt;) to include other files.</a:t>
          </a:r>
        </a:p>
      </dgm:t>
    </dgm:pt>
    <dgm:pt modelId="{B22347FB-2243-47C2-8B41-456940E985D4}" type="parTrans" cxnId="{5D8C3C11-B7FC-4879-A328-C1E96AA5E34D}">
      <dgm:prSet/>
      <dgm:spPr/>
      <dgm:t>
        <a:bodyPr/>
        <a:lstStyle/>
        <a:p>
          <a:pPr algn="just"/>
          <a:endParaRPr lang="en-US" sz="1500"/>
        </a:p>
      </dgm:t>
    </dgm:pt>
    <dgm:pt modelId="{FF471A20-5455-405A-B340-8B63C212870F}" type="sibTrans" cxnId="{5D8C3C11-B7FC-4879-A328-C1E96AA5E34D}">
      <dgm:prSet custT="1"/>
      <dgm:spPr/>
      <dgm:t>
        <a:bodyPr/>
        <a:lstStyle/>
        <a:p>
          <a:pPr algn="just"/>
          <a:endParaRPr lang="en-US" sz="1500"/>
        </a:p>
      </dgm:t>
    </dgm:pt>
    <dgm:pt modelId="{A96EF644-D81B-46A3-B24B-3684BBB4B228}">
      <dgm:prSet custT="1"/>
      <dgm:spPr/>
      <dgm:t>
        <a:bodyPr anchor="t"/>
        <a:lstStyle/>
        <a:p>
          <a:pPr algn="just" rtl="0"/>
          <a:r>
            <a:rPr lang="en-US" sz="1500" b="1" dirty="0"/>
            <a:t>Phase 3</a:t>
          </a:r>
          <a:r>
            <a:rPr lang="en-US" sz="1500" dirty="0"/>
            <a:t>: </a:t>
          </a:r>
          <a:r>
            <a:rPr lang="en-US" sz="1500" b="1" dirty="0"/>
            <a:t>Compiler</a:t>
          </a:r>
          <a:r>
            <a:rPr lang="en-US" sz="1500" dirty="0"/>
            <a:t> compiles the program into machine languages</a:t>
          </a:r>
        </a:p>
      </dgm:t>
    </dgm:pt>
    <dgm:pt modelId="{D4C5F69A-3573-4BF1-B6E8-567F2F8ABA3B}" type="parTrans" cxnId="{4F75DF18-0BC1-4678-BB5C-7ECACE3E580A}">
      <dgm:prSet/>
      <dgm:spPr/>
      <dgm:t>
        <a:bodyPr/>
        <a:lstStyle/>
        <a:p>
          <a:pPr algn="just"/>
          <a:endParaRPr lang="en-US" sz="1500"/>
        </a:p>
      </dgm:t>
    </dgm:pt>
    <dgm:pt modelId="{B7321E39-9BF8-4A9A-849D-0BC44C49F02D}" type="sibTrans" cxnId="{4F75DF18-0BC1-4678-BB5C-7ECACE3E580A}">
      <dgm:prSet custT="1"/>
      <dgm:spPr/>
      <dgm:t>
        <a:bodyPr/>
        <a:lstStyle/>
        <a:p>
          <a:pPr algn="just"/>
          <a:endParaRPr lang="en-US" sz="1500"/>
        </a:p>
      </dgm:t>
    </dgm:pt>
    <dgm:pt modelId="{622FC0DC-E316-4C1E-A73F-A9D9CFF94A9B}">
      <dgm:prSet custT="1"/>
      <dgm:spPr/>
      <dgm:t>
        <a:bodyPr anchor="t"/>
        <a:lstStyle/>
        <a:p>
          <a:pPr algn="just" rtl="0"/>
          <a:r>
            <a:rPr lang="en-US" sz="1500" b="1" dirty="0"/>
            <a:t>Phase 4</a:t>
          </a:r>
          <a:r>
            <a:rPr lang="en-US" sz="1500" dirty="0"/>
            <a:t>: A </a:t>
          </a:r>
          <a:r>
            <a:rPr lang="en-US" sz="1500" b="1" dirty="0"/>
            <a:t>linker</a:t>
          </a:r>
          <a:r>
            <a:rPr lang="en-US" sz="1500" dirty="0"/>
            <a:t> links the object code with the code in library or other places to produce an executable image.</a:t>
          </a:r>
        </a:p>
      </dgm:t>
    </dgm:pt>
    <dgm:pt modelId="{DA173D66-1081-4B30-92B7-EFC864B08B4C}" type="parTrans" cxnId="{19C9FF40-D374-49CF-A2CF-DA6B7CFDD658}">
      <dgm:prSet/>
      <dgm:spPr/>
      <dgm:t>
        <a:bodyPr/>
        <a:lstStyle/>
        <a:p>
          <a:pPr algn="just"/>
          <a:endParaRPr lang="en-US" sz="1500"/>
        </a:p>
      </dgm:t>
    </dgm:pt>
    <dgm:pt modelId="{F2CDADCC-AFC5-4F32-A0B6-25DB281F7B12}" type="sibTrans" cxnId="{19C9FF40-D374-49CF-A2CF-DA6B7CFDD658}">
      <dgm:prSet custT="1"/>
      <dgm:spPr/>
      <dgm:t>
        <a:bodyPr/>
        <a:lstStyle/>
        <a:p>
          <a:pPr algn="just"/>
          <a:endParaRPr lang="en-US" sz="1500"/>
        </a:p>
      </dgm:t>
    </dgm:pt>
    <dgm:pt modelId="{CFA29075-3CFB-4479-99E0-447EF84EECC2}">
      <dgm:prSet custT="1"/>
      <dgm:spPr/>
      <dgm:t>
        <a:bodyPr anchor="t"/>
        <a:lstStyle/>
        <a:p>
          <a:pPr algn="just" rtl="0"/>
          <a:r>
            <a:rPr lang="en-US" sz="1500" b="1" dirty="0"/>
            <a:t>Phase 5</a:t>
          </a:r>
          <a:r>
            <a:rPr lang="en-US" sz="1500" dirty="0"/>
            <a:t>: A </a:t>
          </a:r>
          <a:r>
            <a:rPr lang="en-US" sz="1500" b="1" dirty="0"/>
            <a:t>loade</a:t>
          </a:r>
          <a:r>
            <a:rPr lang="en-US" sz="1500" dirty="0"/>
            <a:t>r loads the executable image into memory (RAM).</a:t>
          </a:r>
        </a:p>
      </dgm:t>
    </dgm:pt>
    <dgm:pt modelId="{6ACDFD76-CC7F-4397-BE3D-0D37C78A3554}" type="parTrans" cxnId="{1819E29B-F8A6-4273-BE2D-E5EE441D67B4}">
      <dgm:prSet/>
      <dgm:spPr/>
      <dgm:t>
        <a:bodyPr/>
        <a:lstStyle/>
        <a:p>
          <a:pPr algn="just"/>
          <a:endParaRPr lang="en-US" sz="1500"/>
        </a:p>
      </dgm:t>
    </dgm:pt>
    <dgm:pt modelId="{A02CC6BA-D1C7-497D-B2A1-EE65F68C0291}" type="sibTrans" cxnId="{1819E29B-F8A6-4273-BE2D-E5EE441D67B4}">
      <dgm:prSet/>
      <dgm:spPr/>
      <dgm:t>
        <a:bodyPr/>
        <a:lstStyle/>
        <a:p>
          <a:pPr algn="just"/>
          <a:endParaRPr lang="en-US" sz="1500"/>
        </a:p>
      </dgm:t>
    </dgm:pt>
    <dgm:pt modelId="{90FA586F-0845-4B5F-9804-DF5C99AE9709}">
      <dgm:prSet custT="1"/>
      <dgm:spPr/>
      <dgm:t>
        <a:bodyPr anchor="t"/>
        <a:lstStyle/>
        <a:p>
          <a:pPr algn="just" rtl="0"/>
          <a:r>
            <a:rPr lang="en-US" sz="1400" b="1" dirty="0"/>
            <a:t>Phase 6</a:t>
          </a:r>
          <a:r>
            <a:rPr lang="en-US" sz="1400" b="0" dirty="0"/>
            <a:t>: CPU executes the program one instruction at a time. The load process in Windows OS is just input the name of the executable file.</a:t>
          </a:r>
        </a:p>
      </dgm:t>
    </dgm:pt>
    <dgm:pt modelId="{66BC79D4-CEDE-4EFA-83DE-B150D48B9312}" type="parTrans" cxnId="{89B078A6-7472-4BA4-B76A-31F2A97FEC74}">
      <dgm:prSet/>
      <dgm:spPr/>
      <dgm:t>
        <a:bodyPr/>
        <a:lstStyle/>
        <a:p>
          <a:pPr algn="just"/>
          <a:endParaRPr lang="en-US" sz="1500"/>
        </a:p>
      </dgm:t>
    </dgm:pt>
    <dgm:pt modelId="{877D5EF8-2D87-418E-99F6-1C60ED3F4A30}" type="sibTrans" cxnId="{89B078A6-7472-4BA4-B76A-31F2A97FEC74}">
      <dgm:prSet/>
      <dgm:spPr/>
      <dgm:t>
        <a:bodyPr/>
        <a:lstStyle/>
        <a:p>
          <a:pPr algn="just"/>
          <a:endParaRPr lang="en-US" sz="1500"/>
        </a:p>
      </dgm:t>
    </dgm:pt>
    <dgm:pt modelId="{64B04018-C756-4E64-A554-AE507CA1B6CD}" type="pres">
      <dgm:prSet presAssocID="{CFCA2DD8-8823-4155-A145-7D48C40EFC79}" presName="diagram" presStyleCnt="0">
        <dgm:presLayoutVars>
          <dgm:dir/>
          <dgm:resizeHandles val="exact"/>
        </dgm:presLayoutVars>
      </dgm:prSet>
      <dgm:spPr/>
    </dgm:pt>
    <dgm:pt modelId="{D0B4FF97-0724-4E4E-B9B9-79B6E254E5D4}" type="pres">
      <dgm:prSet presAssocID="{45A4DE00-54C0-4805-82BC-39F294B18EF3}" presName="node" presStyleLbl="node1" presStyleIdx="0" presStyleCnt="6">
        <dgm:presLayoutVars>
          <dgm:bulletEnabled val="1"/>
        </dgm:presLayoutVars>
      </dgm:prSet>
      <dgm:spPr/>
    </dgm:pt>
    <dgm:pt modelId="{006AF3D2-7ACC-4AFA-93E0-3653270A1234}" type="pres">
      <dgm:prSet presAssocID="{B2C3BD8B-99DD-40FA-B13B-F8C08A55CCE7}" presName="sibTrans" presStyleLbl="sibTrans2D1" presStyleIdx="0" presStyleCnt="5"/>
      <dgm:spPr/>
    </dgm:pt>
    <dgm:pt modelId="{79EFF2F0-7660-4F77-A33F-427007988BA8}" type="pres">
      <dgm:prSet presAssocID="{B2C3BD8B-99DD-40FA-B13B-F8C08A55CCE7}" presName="connectorText" presStyleLbl="sibTrans2D1" presStyleIdx="0" presStyleCnt="5"/>
      <dgm:spPr/>
    </dgm:pt>
    <dgm:pt modelId="{3554B249-2AE0-419A-9343-18597DBD936E}" type="pres">
      <dgm:prSet presAssocID="{2237163A-AD03-40C0-A9B4-4928D2B2A915}" presName="node" presStyleLbl="node1" presStyleIdx="1" presStyleCnt="6">
        <dgm:presLayoutVars>
          <dgm:bulletEnabled val="1"/>
        </dgm:presLayoutVars>
      </dgm:prSet>
      <dgm:spPr/>
    </dgm:pt>
    <dgm:pt modelId="{9D7A9E3C-8B6F-43E9-9589-301806E0CA9B}" type="pres">
      <dgm:prSet presAssocID="{FF471A20-5455-405A-B340-8B63C212870F}" presName="sibTrans" presStyleLbl="sibTrans2D1" presStyleIdx="1" presStyleCnt="5"/>
      <dgm:spPr/>
    </dgm:pt>
    <dgm:pt modelId="{E6ECAB1C-12D0-4CA3-A393-384E31E603B4}" type="pres">
      <dgm:prSet presAssocID="{FF471A20-5455-405A-B340-8B63C212870F}" presName="connectorText" presStyleLbl="sibTrans2D1" presStyleIdx="1" presStyleCnt="5"/>
      <dgm:spPr/>
    </dgm:pt>
    <dgm:pt modelId="{3360DD8A-827D-4182-AB96-D34D18FA745A}" type="pres">
      <dgm:prSet presAssocID="{A96EF644-D81B-46A3-B24B-3684BBB4B228}" presName="node" presStyleLbl="node1" presStyleIdx="2" presStyleCnt="6">
        <dgm:presLayoutVars>
          <dgm:bulletEnabled val="1"/>
        </dgm:presLayoutVars>
      </dgm:prSet>
      <dgm:spPr/>
    </dgm:pt>
    <dgm:pt modelId="{20C2FE12-78EE-41A3-B73B-F90EE6914789}" type="pres">
      <dgm:prSet presAssocID="{B7321E39-9BF8-4A9A-849D-0BC44C49F02D}" presName="sibTrans" presStyleLbl="sibTrans2D1" presStyleIdx="2" presStyleCnt="5"/>
      <dgm:spPr/>
    </dgm:pt>
    <dgm:pt modelId="{3D23967D-6E6E-4E52-BDD2-D751243F7FC5}" type="pres">
      <dgm:prSet presAssocID="{B7321E39-9BF8-4A9A-849D-0BC44C49F02D}" presName="connectorText" presStyleLbl="sibTrans2D1" presStyleIdx="2" presStyleCnt="5"/>
      <dgm:spPr/>
    </dgm:pt>
    <dgm:pt modelId="{35E3BD7C-6E33-4C1F-8FEA-DD4B72968E3A}" type="pres">
      <dgm:prSet presAssocID="{622FC0DC-E316-4C1E-A73F-A9D9CFF94A9B}" presName="node" presStyleLbl="node1" presStyleIdx="3" presStyleCnt="6">
        <dgm:presLayoutVars>
          <dgm:bulletEnabled val="1"/>
        </dgm:presLayoutVars>
      </dgm:prSet>
      <dgm:spPr/>
    </dgm:pt>
    <dgm:pt modelId="{9451EE4F-CACA-4DFC-A835-FD1B451E5A53}" type="pres">
      <dgm:prSet presAssocID="{F2CDADCC-AFC5-4F32-A0B6-25DB281F7B12}" presName="sibTrans" presStyleLbl="sibTrans2D1" presStyleIdx="3" presStyleCnt="5"/>
      <dgm:spPr/>
    </dgm:pt>
    <dgm:pt modelId="{1C3A6C3B-3A26-4B3B-81C9-9E66DB7F9C1A}" type="pres">
      <dgm:prSet presAssocID="{F2CDADCC-AFC5-4F32-A0B6-25DB281F7B12}" presName="connectorText" presStyleLbl="sibTrans2D1" presStyleIdx="3" presStyleCnt="5"/>
      <dgm:spPr/>
    </dgm:pt>
    <dgm:pt modelId="{E50C0C74-C940-440B-ABCB-8E2D3C84B3C8}" type="pres">
      <dgm:prSet presAssocID="{CFA29075-3CFB-4479-99E0-447EF84EECC2}" presName="node" presStyleLbl="node1" presStyleIdx="4" presStyleCnt="6">
        <dgm:presLayoutVars>
          <dgm:bulletEnabled val="1"/>
        </dgm:presLayoutVars>
      </dgm:prSet>
      <dgm:spPr/>
    </dgm:pt>
    <dgm:pt modelId="{309D1EA6-8549-4DF8-A1BA-D926C1523F51}" type="pres">
      <dgm:prSet presAssocID="{A02CC6BA-D1C7-497D-B2A1-EE65F68C0291}" presName="sibTrans" presStyleLbl="sibTrans2D1" presStyleIdx="4" presStyleCnt="5"/>
      <dgm:spPr/>
    </dgm:pt>
    <dgm:pt modelId="{1833C5B2-F27C-421E-98AF-54E600BE9138}" type="pres">
      <dgm:prSet presAssocID="{A02CC6BA-D1C7-497D-B2A1-EE65F68C0291}" presName="connectorText" presStyleLbl="sibTrans2D1" presStyleIdx="4" presStyleCnt="5"/>
      <dgm:spPr/>
    </dgm:pt>
    <dgm:pt modelId="{FE67DF6B-9359-4082-A469-B9187412C380}" type="pres">
      <dgm:prSet presAssocID="{90FA586F-0845-4B5F-9804-DF5C99AE9709}" presName="node" presStyleLbl="node1" presStyleIdx="5" presStyleCnt="6">
        <dgm:presLayoutVars>
          <dgm:bulletEnabled val="1"/>
        </dgm:presLayoutVars>
      </dgm:prSet>
      <dgm:spPr/>
    </dgm:pt>
  </dgm:ptLst>
  <dgm:cxnLst>
    <dgm:cxn modelId="{A34BB00C-E48D-450B-90A5-383154E9A295}" type="presOf" srcId="{A96EF644-D81B-46A3-B24B-3684BBB4B228}" destId="{3360DD8A-827D-4182-AB96-D34D18FA745A}" srcOrd="0" destOrd="0" presId="urn:microsoft.com/office/officeart/2005/8/layout/process5"/>
    <dgm:cxn modelId="{5D8C3C11-B7FC-4879-A328-C1E96AA5E34D}" srcId="{CFCA2DD8-8823-4155-A145-7D48C40EFC79}" destId="{2237163A-AD03-40C0-A9B4-4928D2B2A915}" srcOrd="1" destOrd="0" parTransId="{B22347FB-2243-47C2-8B41-456940E985D4}" sibTransId="{FF471A20-5455-405A-B340-8B63C212870F}"/>
    <dgm:cxn modelId="{4F75DF18-0BC1-4678-BB5C-7ECACE3E580A}" srcId="{CFCA2DD8-8823-4155-A145-7D48C40EFC79}" destId="{A96EF644-D81B-46A3-B24B-3684BBB4B228}" srcOrd="2" destOrd="0" parTransId="{D4C5F69A-3573-4BF1-B6E8-567F2F8ABA3B}" sibTransId="{B7321E39-9BF8-4A9A-849D-0BC44C49F02D}"/>
    <dgm:cxn modelId="{9E24151F-61F2-4CA0-962E-2B35F104E012}" type="presOf" srcId="{CFA29075-3CFB-4479-99E0-447EF84EECC2}" destId="{E50C0C74-C940-440B-ABCB-8E2D3C84B3C8}" srcOrd="0" destOrd="0" presId="urn:microsoft.com/office/officeart/2005/8/layout/process5"/>
    <dgm:cxn modelId="{4B95C226-A5AD-4AB9-AA61-A8A9CF6E9779}" type="presOf" srcId="{45A4DE00-54C0-4805-82BC-39F294B18EF3}" destId="{D0B4FF97-0724-4E4E-B9B9-79B6E254E5D4}" srcOrd="0" destOrd="0" presId="urn:microsoft.com/office/officeart/2005/8/layout/process5"/>
    <dgm:cxn modelId="{6C8B282E-D1B1-49B8-94F1-789C2B44C984}" type="presOf" srcId="{2237163A-AD03-40C0-A9B4-4928D2B2A915}" destId="{3554B249-2AE0-419A-9343-18597DBD936E}" srcOrd="0" destOrd="0" presId="urn:microsoft.com/office/officeart/2005/8/layout/process5"/>
    <dgm:cxn modelId="{F53A7738-2FE4-4AE0-BD2B-0AD64AB3D409}" type="presOf" srcId="{CFCA2DD8-8823-4155-A145-7D48C40EFC79}" destId="{64B04018-C756-4E64-A554-AE507CA1B6CD}" srcOrd="0" destOrd="0" presId="urn:microsoft.com/office/officeart/2005/8/layout/process5"/>
    <dgm:cxn modelId="{19C9FF40-D374-49CF-A2CF-DA6B7CFDD658}" srcId="{CFCA2DD8-8823-4155-A145-7D48C40EFC79}" destId="{622FC0DC-E316-4C1E-A73F-A9D9CFF94A9B}" srcOrd="3" destOrd="0" parTransId="{DA173D66-1081-4B30-92B7-EFC864B08B4C}" sibTransId="{F2CDADCC-AFC5-4F32-A0B6-25DB281F7B12}"/>
    <dgm:cxn modelId="{F80F1B60-0690-4784-B937-0A6F599ECFDE}" type="presOf" srcId="{A02CC6BA-D1C7-497D-B2A1-EE65F68C0291}" destId="{1833C5B2-F27C-421E-98AF-54E600BE9138}" srcOrd="1" destOrd="0" presId="urn:microsoft.com/office/officeart/2005/8/layout/process5"/>
    <dgm:cxn modelId="{752ED078-247F-4E01-BB6D-7F1DF03F7B67}" type="presOf" srcId="{F2CDADCC-AFC5-4F32-A0B6-25DB281F7B12}" destId="{9451EE4F-CACA-4DFC-A835-FD1B451E5A53}" srcOrd="0" destOrd="0" presId="urn:microsoft.com/office/officeart/2005/8/layout/process5"/>
    <dgm:cxn modelId="{393A8B7A-DBA8-4ABB-8311-BBEEEBA80F1C}" type="presOf" srcId="{B7321E39-9BF8-4A9A-849D-0BC44C49F02D}" destId="{20C2FE12-78EE-41A3-B73B-F90EE6914789}" srcOrd="0" destOrd="0" presId="urn:microsoft.com/office/officeart/2005/8/layout/process5"/>
    <dgm:cxn modelId="{7D4E8D7E-5A0A-4E4C-90C1-4A81E1E54B2E}" type="presOf" srcId="{622FC0DC-E316-4C1E-A73F-A9D9CFF94A9B}" destId="{35E3BD7C-6E33-4C1F-8FEA-DD4B72968E3A}" srcOrd="0" destOrd="0" presId="urn:microsoft.com/office/officeart/2005/8/layout/process5"/>
    <dgm:cxn modelId="{908AE984-3FFD-4746-BD19-E1DBBCEB9F1E}" type="presOf" srcId="{FF471A20-5455-405A-B340-8B63C212870F}" destId="{9D7A9E3C-8B6F-43E9-9589-301806E0CA9B}" srcOrd="0" destOrd="0" presId="urn:microsoft.com/office/officeart/2005/8/layout/process5"/>
    <dgm:cxn modelId="{393E3699-4923-4A04-B86E-68FD569315ED}" type="presOf" srcId="{90FA586F-0845-4B5F-9804-DF5C99AE9709}" destId="{FE67DF6B-9359-4082-A469-B9187412C380}" srcOrd="0" destOrd="0" presId="urn:microsoft.com/office/officeart/2005/8/layout/process5"/>
    <dgm:cxn modelId="{1819E29B-F8A6-4273-BE2D-E5EE441D67B4}" srcId="{CFCA2DD8-8823-4155-A145-7D48C40EFC79}" destId="{CFA29075-3CFB-4479-99E0-447EF84EECC2}" srcOrd="4" destOrd="0" parTransId="{6ACDFD76-CC7F-4397-BE3D-0D37C78A3554}" sibTransId="{A02CC6BA-D1C7-497D-B2A1-EE65F68C0291}"/>
    <dgm:cxn modelId="{A3B2F39F-BE5A-43E2-B9D4-5BC8BD88A55C}" srcId="{CFCA2DD8-8823-4155-A145-7D48C40EFC79}" destId="{45A4DE00-54C0-4805-82BC-39F294B18EF3}" srcOrd="0" destOrd="0" parTransId="{F101FD57-7CD8-4E2D-8D56-2D61706FA09E}" sibTransId="{B2C3BD8B-99DD-40FA-B13B-F8C08A55CCE7}"/>
    <dgm:cxn modelId="{89B078A6-7472-4BA4-B76A-31F2A97FEC74}" srcId="{CFCA2DD8-8823-4155-A145-7D48C40EFC79}" destId="{90FA586F-0845-4B5F-9804-DF5C99AE9709}" srcOrd="5" destOrd="0" parTransId="{66BC79D4-CEDE-4EFA-83DE-B150D48B9312}" sibTransId="{877D5EF8-2D87-418E-99F6-1C60ED3F4A30}"/>
    <dgm:cxn modelId="{04E523BE-B348-448E-B8B1-B753D1498915}" type="presOf" srcId="{B2C3BD8B-99DD-40FA-B13B-F8C08A55CCE7}" destId="{006AF3D2-7ACC-4AFA-93E0-3653270A1234}" srcOrd="0" destOrd="0" presId="urn:microsoft.com/office/officeart/2005/8/layout/process5"/>
    <dgm:cxn modelId="{EEF1C8D1-8187-48CE-9ED7-5C7E94EEE626}" type="presOf" srcId="{F2CDADCC-AFC5-4F32-A0B6-25DB281F7B12}" destId="{1C3A6C3B-3A26-4B3B-81C9-9E66DB7F9C1A}" srcOrd="1" destOrd="0" presId="urn:microsoft.com/office/officeart/2005/8/layout/process5"/>
    <dgm:cxn modelId="{89455BD9-CC37-4F16-820B-AFB164E23F43}" type="presOf" srcId="{B7321E39-9BF8-4A9A-849D-0BC44C49F02D}" destId="{3D23967D-6E6E-4E52-BDD2-D751243F7FC5}" srcOrd="1" destOrd="0" presId="urn:microsoft.com/office/officeart/2005/8/layout/process5"/>
    <dgm:cxn modelId="{9EAC4FD9-2629-4D25-BE5C-C87D82D33D49}" type="presOf" srcId="{FF471A20-5455-405A-B340-8B63C212870F}" destId="{E6ECAB1C-12D0-4CA3-A393-384E31E603B4}" srcOrd="1" destOrd="0" presId="urn:microsoft.com/office/officeart/2005/8/layout/process5"/>
    <dgm:cxn modelId="{6DB301E6-0E6B-4690-A76A-B5DAD7DFADA4}" type="presOf" srcId="{B2C3BD8B-99DD-40FA-B13B-F8C08A55CCE7}" destId="{79EFF2F0-7660-4F77-A33F-427007988BA8}" srcOrd="1" destOrd="0" presId="urn:microsoft.com/office/officeart/2005/8/layout/process5"/>
    <dgm:cxn modelId="{1F2BBCF9-2CC9-49CE-A0B1-66E09A51967A}" type="presOf" srcId="{A02CC6BA-D1C7-497D-B2A1-EE65F68C0291}" destId="{309D1EA6-8549-4DF8-A1BA-D926C1523F51}" srcOrd="0" destOrd="0" presId="urn:microsoft.com/office/officeart/2005/8/layout/process5"/>
    <dgm:cxn modelId="{EC679213-9E35-4079-8CA1-D3CBBBDB9A1A}" type="presParOf" srcId="{64B04018-C756-4E64-A554-AE507CA1B6CD}" destId="{D0B4FF97-0724-4E4E-B9B9-79B6E254E5D4}" srcOrd="0" destOrd="0" presId="urn:microsoft.com/office/officeart/2005/8/layout/process5"/>
    <dgm:cxn modelId="{EF981114-7A5D-47B6-A4F1-21813719846E}" type="presParOf" srcId="{64B04018-C756-4E64-A554-AE507CA1B6CD}" destId="{006AF3D2-7ACC-4AFA-93E0-3653270A1234}" srcOrd="1" destOrd="0" presId="urn:microsoft.com/office/officeart/2005/8/layout/process5"/>
    <dgm:cxn modelId="{97A63C18-1C6E-457D-9843-CC32B362B4DB}" type="presParOf" srcId="{006AF3D2-7ACC-4AFA-93E0-3653270A1234}" destId="{79EFF2F0-7660-4F77-A33F-427007988BA8}" srcOrd="0" destOrd="0" presId="urn:microsoft.com/office/officeart/2005/8/layout/process5"/>
    <dgm:cxn modelId="{2B0E3A6B-9A6A-41BF-B44B-57DE6EE593D6}" type="presParOf" srcId="{64B04018-C756-4E64-A554-AE507CA1B6CD}" destId="{3554B249-2AE0-419A-9343-18597DBD936E}" srcOrd="2" destOrd="0" presId="urn:microsoft.com/office/officeart/2005/8/layout/process5"/>
    <dgm:cxn modelId="{95A65480-B905-4F2D-8747-AEF8C0471DB7}" type="presParOf" srcId="{64B04018-C756-4E64-A554-AE507CA1B6CD}" destId="{9D7A9E3C-8B6F-43E9-9589-301806E0CA9B}" srcOrd="3" destOrd="0" presId="urn:microsoft.com/office/officeart/2005/8/layout/process5"/>
    <dgm:cxn modelId="{1D771142-F146-49F8-8F09-FCB3217CEBD2}" type="presParOf" srcId="{9D7A9E3C-8B6F-43E9-9589-301806E0CA9B}" destId="{E6ECAB1C-12D0-4CA3-A393-384E31E603B4}" srcOrd="0" destOrd="0" presId="urn:microsoft.com/office/officeart/2005/8/layout/process5"/>
    <dgm:cxn modelId="{7D3F3131-3AF5-4EA0-B39C-D91F6BAD6A05}" type="presParOf" srcId="{64B04018-C756-4E64-A554-AE507CA1B6CD}" destId="{3360DD8A-827D-4182-AB96-D34D18FA745A}" srcOrd="4" destOrd="0" presId="urn:microsoft.com/office/officeart/2005/8/layout/process5"/>
    <dgm:cxn modelId="{EDBB4541-8120-4B33-BC11-155155A47ED8}" type="presParOf" srcId="{64B04018-C756-4E64-A554-AE507CA1B6CD}" destId="{20C2FE12-78EE-41A3-B73B-F90EE6914789}" srcOrd="5" destOrd="0" presId="urn:microsoft.com/office/officeart/2005/8/layout/process5"/>
    <dgm:cxn modelId="{F9C67B12-0C32-4851-9569-511F75D7FA27}" type="presParOf" srcId="{20C2FE12-78EE-41A3-B73B-F90EE6914789}" destId="{3D23967D-6E6E-4E52-BDD2-D751243F7FC5}" srcOrd="0" destOrd="0" presId="urn:microsoft.com/office/officeart/2005/8/layout/process5"/>
    <dgm:cxn modelId="{2705E7EC-7A16-4779-9D10-9DE1BBD2C20F}" type="presParOf" srcId="{64B04018-C756-4E64-A554-AE507CA1B6CD}" destId="{35E3BD7C-6E33-4C1F-8FEA-DD4B72968E3A}" srcOrd="6" destOrd="0" presId="urn:microsoft.com/office/officeart/2005/8/layout/process5"/>
    <dgm:cxn modelId="{A6C978EB-50FC-43B3-9FF2-C2A38DDFAF75}" type="presParOf" srcId="{64B04018-C756-4E64-A554-AE507CA1B6CD}" destId="{9451EE4F-CACA-4DFC-A835-FD1B451E5A53}" srcOrd="7" destOrd="0" presId="urn:microsoft.com/office/officeart/2005/8/layout/process5"/>
    <dgm:cxn modelId="{90A2D3EF-180E-4AB1-A928-FB03D0482B41}" type="presParOf" srcId="{9451EE4F-CACA-4DFC-A835-FD1B451E5A53}" destId="{1C3A6C3B-3A26-4B3B-81C9-9E66DB7F9C1A}" srcOrd="0" destOrd="0" presId="urn:microsoft.com/office/officeart/2005/8/layout/process5"/>
    <dgm:cxn modelId="{07685B50-E67F-4BCF-94F9-A2B18C1DCBAD}" type="presParOf" srcId="{64B04018-C756-4E64-A554-AE507CA1B6CD}" destId="{E50C0C74-C940-440B-ABCB-8E2D3C84B3C8}" srcOrd="8" destOrd="0" presId="urn:microsoft.com/office/officeart/2005/8/layout/process5"/>
    <dgm:cxn modelId="{D8E401BF-4E11-48AC-8918-76B09339EE63}" type="presParOf" srcId="{64B04018-C756-4E64-A554-AE507CA1B6CD}" destId="{309D1EA6-8549-4DF8-A1BA-D926C1523F51}" srcOrd="9" destOrd="0" presId="urn:microsoft.com/office/officeart/2005/8/layout/process5"/>
    <dgm:cxn modelId="{DE8DE0C3-E167-4350-A9C9-DA9AF9B2F4AD}" type="presParOf" srcId="{309D1EA6-8549-4DF8-A1BA-D926C1523F51}" destId="{1833C5B2-F27C-421E-98AF-54E600BE9138}" srcOrd="0" destOrd="0" presId="urn:microsoft.com/office/officeart/2005/8/layout/process5"/>
    <dgm:cxn modelId="{EDDE7556-09BB-4D6A-99E4-3FE5E0F44E55}" type="presParOf" srcId="{64B04018-C756-4E64-A554-AE507CA1B6CD}" destId="{FE67DF6B-9359-4082-A469-B9187412C380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AF716D-6700-47C9-AB48-F95E7808AF6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E61839-D6E2-44D9-95D0-DD606B93BEFE}">
      <dgm:prSet/>
      <dgm:spPr/>
      <dgm:t>
        <a:bodyPr/>
        <a:lstStyle/>
        <a:p>
          <a:pPr algn="just" rtl="0"/>
          <a:r>
            <a:rPr lang="en-US" dirty="0"/>
            <a:t>1. An variable name is any combination of 1 to 31 alphabets, digits or underscores. </a:t>
          </a:r>
        </a:p>
      </dgm:t>
    </dgm:pt>
    <dgm:pt modelId="{547DD097-3E83-480F-9C33-49D566CE834C}" type="parTrans" cxnId="{D74C9E75-3CBE-497B-A859-61962E95D8F5}">
      <dgm:prSet/>
      <dgm:spPr/>
      <dgm:t>
        <a:bodyPr/>
        <a:lstStyle/>
        <a:p>
          <a:pPr algn="just"/>
          <a:endParaRPr lang="en-US"/>
        </a:p>
      </dgm:t>
    </dgm:pt>
    <dgm:pt modelId="{8C6CF531-CE8C-450A-A07E-FBF48CA8FFC7}" type="sibTrans" cxnId="{D74C9E75-3CBE-497B-A859-61962E95D8F5}">
      <dgm:prSet/>
      <dgm:spPr/>
      <dgm:t>
        <a:bodyPr/>
        <a:lstStyle/>
        <a:p>
          <a:pPr algn="just"/>
          <a:endParaRPr lang="en-US"/>
        </a:p>
      </dgm:t>
    </dgm:pt>
    <dgm:pt modelId="{5C52800E-62FC-42B0-91FB-78A6EB1785EA}">
      <dgm:prSet/>
      <dgm:spPr/>
      <dgm:t>
        <a:bodyPr/>
        <a:lstStyle/>
        <a:p>
          <a:pPr algn="just" rtl="0"/>
          <a:r>
            <a:rPr lang="en-US" dirty="0"/>
            <a:t>3. No blanks or special symbol other than an underscore can be used in an variable name. </a:t>
          </a:r>
        </a:p>
      </dgm:t>
    </dgm:pt>
    <dgm:pt modelId="{55E0E3E6-11C8-4002-8343-6130E8C059BC}" type="parTrans" cxnId="{DCAA4480-BE87-4853-8885-6319195D33AD}">
      <dgm:prSet/>
      <dgm:spPr/>
      <dgm:t>
        <a:bodyPr/>
        <a:lstStyle/>
        <a:p>
          <a:pPr algn="just"/>
          <a:endParaRPr lang="en-US"/>
        </a:p>
      </dgm:t>
    </dgm:pt>
    <dgm:pt modelId="{60698663-EF98-403C-A180-242F85C52C16}" type="sibTrans" cxnId="{DCAA4480-BE87-4853-8885-6319195D33AD}">
      <dgm:prSet/>
      <dgm:spPr/>
      <dgm:t>
        <a:bodyPr/>
        <a:lstStyle/>
        <a:p>
          <a:pPr algn="just"/>
          <a:endParaRPr lang="en-US"/>
        </a:p>
      </dgm:t>
    </dgm:pt>
    <dgm:pt modelId="{B2951ECF-CDDA-46FF-A3A4-AC01B5E9AEF1}">
      <dgm:prSet/>
      <dgm:spPr/>
      <dgm:t>
        <a:bodyPr/>
        <a:lstStyle/>
        <a:p>
          <a:pPr algn="just" rtl="0"/>
          <a:r>
            <a:rPr lang="en-US" dirty="0"/>
            <a:t>4. Keywords are not allowed to be used as variables.</a:t>
          </a:r>
        </a:p>
      </dgm:t>
    </dgm:pt>
    <dgm:pt modelId="{0CD407E4-B1F1-4D89-829F-878450CB28BC}" type="parTrans" cxnId="{30663784-8CFC-485E-BFD7-84F58A54D7CB}">
      <dgm:prSet/>
      <dgm:spPr/>
      <dgm:t>
        <a:bodyPr/>
        <a:lstStyle/>
        <a:p>
          <a:pPr algn="just"/>
          <a:endParaRPr lang="en-US"/>
        </a:p>
      </dgm:t>
    </dgm:pt>
    <dgm:pt modelId="{DB9C8B3B-22B6-4E79-B9D1-B31C118C0AC3}" type="sibTrans" cxnId="{30663784-8CFC-485E-BFD7-84F58A54D7CB}">
      <dgm:prSet/>
      <dgm:spPr/>
      <dgm:t>
        <a:bodyPr/>
        <a:lstStyle/>
        <a:p>
          <a:pPr algn="just"/>
          <a:endParaRPr lang="en-US"/>
        </a:p>
      </dgm:t>
    </dgm:pt>
    <dgm:pt modelId="{E1CC5B49-0D8A-4610-A7B6-F230CFB37FF8}">
      <dgm:prSet/>
      <dgm:spPr/>
      <dgm:t>
        <a:bodyPr/>
        <a:lstStyle/>
        <a:p>
          <a:pPr algn="just" rtl="0"/>
          <a:r>
            <a:rPr lang="en-US" dirty="0"/>
            <a:t>2. The first character in the variable name must be an alphabet or underscore. </a:t>
          </a:r>
        </a:p>
      </dgm:t>
    </dgm:pt>
    <dgm:pt modelId="{077BD6C3-691B-47F8-A7B0-4534A5896879}" type="parTrans" cxnId="{C6904E71-0318-43E9-9071-8A78BEBEF3F8}">
      <dgm:prSet/>
      <dgm:spPr/>
      <dgm:t>
        <a:bodyPr/>
        <a:lstStyle/>
        <a:p>
          <a:pPr algn="just"/>
          <a:endParaRPr lang="en-US"/>
        </a:p>
      </dgm:t>
    </dgm:pt>
    <dgm:pt modelId="{C66C72D7-7C9E-4B30-89A7-D54AA1A05BBF}" type="sibTrans" cxnId="{C6904E71-0318-43E9-9071-8A78BEBEF3F8}">
      <dgm:prSet/>
      <dgm:spPr/>
      <dgm:t>
        <a:bodyPr/>
        <a:lstStyle/>
        <a:p>
          <a:pPr algn="just"/>
          <a:endParaRPr lang="en-US"/>
        </a:p>
      </dgm:t>
    </dgm:pt>
    <dgm:pt modelId="{1178FCF7-EEC6-4FB3-973F-2DD7282C30EF}" type="pres">
      <dgm:prSet presAssocID="{34AF716D-6700-47C9-AB48-F95E7808AF61}" presName="linear" presStyleCnt="0">
        <dgm:presLayoutVars>
          <dgm:animLvl val="lvl"/>
          <dgm:resizeHandles val="exact"/>
        </dgm:presLayoutVars>
      </dgm:prSet>
      <dgm:spPr/>
    </dgm:pt>
    <dgm:pt modelId="{DB9B52DE-AB79-4D4F-9886-5D42CD395D9F}" type="pres">
      <dgm:prSet presAssocID="{7BE61839-D6E2-44D9-95D0-DD606B93BEF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5AABDBF-2A36-4A92-ABF6-ECCC08F53D1E}" type="pres">
      <dgm:prSet presAssocID="{8C6CF531-CE8C-450A-A07E-FBF48CA8FFC7}" presName="spacer" presStyleCnt="0"/>
      <dgm:spPr/>
    </dgm:pt>
    <dgm:pt modelId="{CDB81106-B251-4CE8-8FB1-495118BBF8EF}" type="pres">
      <dgm:prSet presAssocID="{E1CC5B49-0D8A-4610-A7B6-F230CFB37FF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D1D2FF3-8173-435A-909E-53CF1A35968C}" type="pres">
      <dgm:prSet presAssocID="{C66C72D7-7C9E-4B30-89A7-D54AA1A05BBF}" presName="spacer" presStyleCnt="0"/>
      <dgm:spPr/>
    </dgm:pt>
    <dgm:pt modelId="{A253DCA6-A25B-4254-B962-A859FE56AF80}" type="pres">
      <dgm:prSet presAssocID="{5C52800E-62FC-42B0-91FB-78A6EB1785E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54719FB-E2F6-416F-95E8-3A7E6CABE89A}" type="pres">
      <dgm:prSet presAssocID="{60698663-EF98-403C-A180-242F85C52C16}" presName="spacer" presStyleCnt="0"/>
      <dgm:spPr/>
    </dgm:pt>
    <dgm:pt modelId="{B766EB9F-6EF0-4542-8ADB-5594BC21AEEA}" type="pres">
      <dgm:prSet presAssocID="{B2951ECF-CDDA-46FF-A3A4-AC01B5E9AEF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2673B66-D088-467C-A066-801F5EA9358A}" type="presOf" srcId="{34AF716D-6700-47C9-AB48-F95E7808AF61}" destId="{1178FCF7-EEC6-4FB3-973F-2DD7282C30EF}" srcOrd="0" destOrd="0" presId="urn:microsoft.com/office/officeart/2005/8/layout/vList2"/>
    <dgm:cxn modelId="{C2871B4F-AD71-4D91-A96B-FE901A710464}" type="presOf" srcId="{B2951ECF-CDDA-46FF-A3A4-AC01B5E9AEF1}" destId="{B766EB9F-6EF0-4542-8ADB-5594BC21AEEA}" srcOrd="0" destOrd="0" presId="urn:microsoft.com/office/officeart/2005/8/layout/vList2"/>
    <dgm:cxn modelId="{C6904E71-0318-43E9-9071-8A78BEBEF3F8}" srcId="{34AF716D-6700-47C9-AB48-F95E7808AF61}" destId="{E1CC5B49-0D8A-4610-A7B6-F230CFB37FF8}" srcOrd="1" destOrd="0" parTransId="{077BD6C3-691B-47F8-A7B0-4534A5896879}" sibTransId="{C66C72D7-7C9E-4B30-89A7-D54AA1A05BBF}"/>
    <dgm:cxn modelId="{D74C9E75-3CBE-497B-A859-61962E95D8F5}" srcId="{34AF716D-6700-47C9-AB48-F95E7808AF61}" destId="{7BE61839-D6E2-44D9-95D0-DD606B93BEFE}" srcOrd="0" destOrd="0" parTransId="{547DD097-3E83-480F-9C33-49D566CE834C}" sibTransId="{8C6CF531-CE8C-450A-A07E-FBF48CA8FFC7}"/>
    <dgm:cxn modelId="{DCAA4480-BE87-4853-8885-6319195D33AD}" srcId="{34AF716D-6700-47C9-AB48-F95E7808AF61}" destId="{5C52800E-62FC-42B0-91FB-78A6EB1785EA}" srcOrd="2" destOrd="0" parTransId="{55E0E3E6-11C8-4002-8343-6130E8C059BC}" sibTransId="{60698663-EF98-403C-A180-242F85C52C16}"/>
    <dgm:cxn modelId="{376DD683-37D8-48BC-8E16-733B3F7AD124}" type="presOf" srcId="{E1CC5B49-0D8A-4610-A7B6-F230CFB37FF8}" destId="{CDB81106-B251-4CE8-8FB1-495118BBF8EF}" srcOrd="0" destOrd="0" presId="urn:microsoft.com/office/officeart/2005/8/layout/vList2"/>
    <dgm:cxn modelId="{30663784-8CFC-485E-BFD7-84F58A54D7CB}" srcId="{34AF716D-6700-47C9-AB48-F95E7808AF61}" destId="{B2951ECF-CDDA-46FF-A3A4-AC01B5E9AEF1}" srcOrd="3" destOrd="0" parTransId="{0CD407E4-B1F1-4D89-829F-878450CB28BC}" sibTransId="{DB9C8B3B-22B6-4E79-B9D1-B31C118C0AC3}"/>
    <dgm:cxn modelId="{0F3002BF-D1FC-44A9-9225-79D19D6230F1}" type="presOf" srcId="{5C52800E-62FC-42B0-91FB-78A6EB1785EA}" destId="{A253DCA6-A25B-4254-B962-A859FE56AF80}" srcOrd="0" destOrd="0" presId="urn:microsoft.com/office/officeart/2005/8/layout/vList2"/>
    <dgm:cxn modelId="{494FEEDE-18C4-41F9-84F0-75CEAFCC3E15}" type="presOf" srcId="{7BE61839-D6E2-44D9-95D0-DD606B93BEFE}" destId="{DB9B52DE-AB79-4D4F-9886-5D42CD395D9F}" srcOrd="0" destOrd="0" presId="urn:microsoft.com/office/officeart/2005/8/layout/vList2"/>
    <dgm:cxn modelId="{1137D4E8-F6D5-4B0F-BC0A-F3FE5200AABB}" type="presParOf" srcId="{1178FCF7-EEC6-4FB3-973F-2DD7282C30EF}" destId="{DB9B52DE-AB79-4D4F-9886-5D42CD395D9F}" srcOrd="0" destOrd="0" presId="urn:microsoft.com/office/officeart/2005/8/layout/vList2"/>
    <dgm:cxn modelId="{2CF0F06C-ED1A-429A-B123-A2D79B10E08D}" type="presParOf" srcId="{1178FCF7-EEC6-4FB3-973F-2DD7282C30EF}" destId="{F5AABDBF-2A36-4A92-ABF6-ECCC08F53D1E}" srcOrd="1" destOrd="0" presId="urn:microsoft.com/office/officeart/2005/8/layout/vList2"/>
    <dgm:cxn modelId="{8254AA00-1E24-4FE2-B1BD-A84B007D2312}" type="presParOf" srcId="{1178FCF7-EEC6-4FB3-973F-2DD7282C30EF}" destId="{CDB81106-B251-4CE8-8FB1-495118BBF8EF}" srcOrd="2" destOrd="0" presId="urn:microsoft.com/office/officeart/2005/8/layout/vList2"/>
    <dgm:cxn modelId="{361FE1F0-4769-402E-91D8-DAA55C7F4F0E}" type="presParOf" srcId="{1178FCF7-EEC6-4FB3-973F-2DD7282C30EF}" destId="{FD1D2FF3-8173-435A-909E-53CF1A35968C}" srcOrd="3" destOrd="0" presId="urn:microsoft.com/office/officeart/2005/8/layout/vList2"/>
    <dgm:cxn modelId="{7631D762-B267-4992-9383-7AAE33834D41}" type="presParOf" srcId="{1178FCF7-EEC6-4FB3-973F-2DD7282C30EF}" destId="{A253DCA6-A25B-4254-B962-A859FE56AF80}" srcOrd="4" destOrd="0" presId="urn:microsoft.com/office/officeart/2005/8/layout/vList2"/>
    <dgm:cxn modelId="{BB9774B0-D41E-43F6-9752-E4F68EE14E0C}" type="presParOf" srcId="{1178FCF7-EEC6-4FB3-973F-2DD7282C30EF}" destId="{754719FB-E2F6-416F-95E8-3A7E6CABE89A}" srcOrd="5" destOrd="0" presId="urn:microsoft.com/office/officeart/2005/8/layout/vList2"/>
    <dgm:cxn modelId="{19EF5472-4D93-437D-8777-85F5DF4A4B4C}" type="presParOf" srcId="{1178FCF7-EEC6-4FB3-973F-2DD7282C30EF}" destId="{B766EB9F-6EF0-4542-8ADB-5594BC21AEE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B52DE-AB79-4D4F-9886-5D42CD395D9F}">
      <dsp:nvSpPr>
        <dsp:cNvPr id="0" name=""/>
        <dsp:cNvSpPr/>
      </dsp:nvSpPr>
      <dsp:spPr>
        <a:xfrm>
          <a:off x="0" y="56958"/>
          <a:ext cx="8105775" cy="1074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just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1. An variable name is any combination of 1 to 31 alphabets, digits or underscores. </a:t>
          </a:r>
        </a:p>
      </dsp:txBody>
      <dsp:txXfrm>
        <a:off x="52431" y="109389"/>
        <a:ext cx="8000913" cy="969198"/>
      </dsp:txXfrm>
    </dsp:sp>
    <dsp:sp modelId="{CDB81106-B251-4CE8-8FB1-495118BBF8EF}">
      <dsp:nvSpPr>
        <dsp:cNvPr id="0" name=""/>
        <dsp:cNvSpPr/>
      </dsp:nvSpPr>
      <dsp:spPr>
        <a:xfrm>
          <a:off x="0" y="1208778"/>
          <a:ext cx="8105775" cy="1074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just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2. The first character in the variable name must be an alphabet or underscore. </a:t>
          </a:r>
        </a:p>
      </dsp:txBody>
      <dsp:txXfrm>
        <a:off x="52431" y="1261209"/>
        <a:ext cx="8000913" cy="969198"/>
      </dsp:txXfrm>
    </dsp:sp>
    <dsp:sp modelId="{A253DCA6-A25B-4254-B962-A859FE56AF80}">
      <dsp:nvSpPr>
        <dsp:cNvPr id="0" name=""/>
        <dsp:cNvSpPr/>
      </dsp:nvSpPr>
      <dsp:spPr>
        <a:xfrm>
          <a:off x="0" y="2360598"/>
          <a:ext cx="8105775" cy="1074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just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3. No blanks or special symbol other than an underscore can be used in an variable name. </a:t>
          </a:r>
        </a:p>
      </dsp:txBody>
      <dsp:txXfrm>
        <a:off x="52431" y="2413029"/>
        <a:ext cx="8000913" cy="969198"/>
      </dsp:txXfrm>
    </dsp:sp>
    <dsp:sp modelId="{B766EB9F-6EF0-4542-8ADB-5594BC21AEEA}">
      <dsp:nvSpPr>
        <dsp:cNvPr id="0" name=""/>
        <dsp:cNvSpPr/>
      </dsp:nvSpPr>
      <dsp:spPr>
        <a:xfrm>
          <a:off x="0" y="3512418"/>
          <a:ext cx="8105775" cy="1074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just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4. Keywords are not allowed to be used as variables.</a:t>
          </a:r>
        </a:p>
      </dsp:txBody>
      <dsp:txXfrm>
        <a:off x="52431" y="3564849"/>
        <a:ext cx="8000913" cy="969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06:30:03.05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14:47:47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1 308 24575,'5'-1'0,"0"0"0,-1 0 0,1-1 0,0 0 0,0 0 0,-1 0 0,1-1 0,-1 1 0,0-1 0,0 0 0,0 0 0,4-4 0,3-2 0,117-103 0,-13 10 0,-105 95 0,0 0 0,0 0 0,1 1 0,0 0 0,0 1 0,12-4 0,-20 7 0,-1 1 0,1 1 0,0-1 0,0 0 0,-1 1 0,1-1 0,0 1 0,0 0 0,0 0 0,0 0 0,-1 1 0,1-1 0,0 0 0,0 1 0,0 0 0,-1 0 0,1 0 0,0 0 0,-1 0 0,1 0 0,-1 1 0,1-1 0,-1 1 0,0 0 0,0 0 0,1 0 0,-1 0 0,-1 0 0,1 0 0,3 5 0,0 2 0,-1 0 0,0 1 0,0-1 0,-1 1 0,-1 0 0,1 1 0,-2-1 0,2 18 0,-4 89 0,-1-83 0,-1 31 0,0 87 0,4-147 0,0 0 0,0 0 0,0-1 0,0 1 0,1 0 0,-1 0 0,1-1 0,1 1 0,-1-1 0,0 1 0,1-1 0,0 0 0,0 0 0,0 0 0,7 5 0,3 2 0,1-1 0,0 0 0,21 10 0,20 15 0,-40-24 0,-1 2 0,-1 0 0,0 0 0,0 1 0,-2 1 0,0 0 0,0 1 0,-2 0 0,0 0 0,0 1 0,-2 0 0,0 0 0,-1 1 0,-1 0 0,0 0 0,3 35 0,-8-49 0,0 0 0,1-1 0,-2 1 0,1 0 0,0 0 0,-1 0 0,0 0 0,0 0 0,0-1 0,0 1 0,0 0 0,-1-1 0,0 1 0,0-1 0,0 1 0,0-1 0,0 0 0,-1 0 0,1 0 0,-1 0 0,0 0 0,0-1 0,0 1 0,0-1 0,0 0 0,-1 0 0,1 0 0,0 0 0,-1-1 0,-5 2 0,-7 3 0,-1-2 0,0 0 0,0-1 0,0-1 0,-31 1 0,-44-5-455,1-4 0,-140-27 0,169 22-6371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14:47:5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24575,'7'6'0,"0"0"0,0-1 0,1 0 0,0 0 0,0-1 0,0 0 0,1 0 0,-1-1 0,1 0 0,10 2 0,12 2 0,50 3 0,-65-9 0,676 13 0,-456-17 0,313 3 0,-517 0 0,0-2 0,0-2 0,0 0 0,36-11 0,70-17-1365,-73 20-5461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14:48:0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2527 454 24575,'0'-3'0,"-1"0"0,1-1 0,-1 1 0,0 0 0,0 0 0,0 0 0,-1 0 0,1 0 0,-1 0 0,0 0 0,1 0 0,-5-3 0,-27-29 0,13 20 0,0 1 0,0 0 0,-41-19 0,-74-24 0,23 11 0,-5-12 0,-68-29 0,156 76 0,0 1 0,0 2 0,-1 1 0,-53-6 0,-238 11 0,173 5 0,131-2 0,0 0 0,0 1 0,0 1 0,0 0 0,1 2 0,-1 0 0,1 0 0,0 2 0,1 0 0,-16 9 0,-1 5 0,1 1 0,1 1 0,-39 38 0,-115 106 0,-56 55 0,205-185 0,21-22 0,0 0 0,-1-1 0,0-1 0,-1 0 0,-24 15 0,38-27 0,0 0 0,0 0 0,0 0 0,1 0 0,-1-1 0,0 1 0,0 0 0,0-1 0,0 0 0,0 1 0,0-1 0,0 0 0,0 0 0,-1 0 0,1-1 0,0 1 0,-2-1 0,3 1 0,0-1 0,0 0 0,0 1 0,0-1 0,1 0 0,-1 0 0,0 1 0,1-1 0,-1 0 0,0 0 0,1 0 0,-1 0 0,1 0 0,-1 0 0,1 0 0,0 0 0,0 0 0,-1 0 0,1 0 0,0 0 0,0 0 0,0 0 0,0 0 0,0 0 0,0 0 0,0 0 0,0 0 0,0 0 0,1 0 0,-1 0 0,0 0 0,2-2 0,5-18 0,1 1 0,1 0 0,1 1 0,16-24 0,-2 3 0,0 3 0,-10 16 0,-35 43 0,-114 140 0,114-134 0,2 1 0,0 1 0,2 0 0,-13 36 0,26-58 0,1 1 0,0 0 0,1 0 0,0 0 0,-2 18 0,4-24 0,0 0 0,0-1 0,1 1 0,-1 0 0,1 0 0,-1 0 0,1 0 0,0-1 0,0 1 0,0 0 0,0-1 0,0 1 0,1-1 0,-1 1 0,1-1 0,0 0 0,0 1 0,0-1 0,0 0 0,0 0 0,0 0 0,4 2 0,2 0 0,-1 0 0,1 0 0,0-1 0,1 0 0,-1-1 0,0 0 0,1 0 0,-1-1 0,1 0 0,0 0 0,-1-1 0,1 0 0,10-2 0,11-2 0,-1-1 0,47-15 0,233-82-1365,-213 69-5461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06:17:50.99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4T06:18:04.5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06:22:29.04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06:32:05.679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06:32:06.378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14:47:4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988 1 24575,'1'0'0,"1"0"0,-1 1 0,1-1 0,-1 1 0,0-1 0,1 1 0,-1 0 0,1-1 0,-1 1 0,0 0 0,0 0 0,1 0 0,-1 0 0,0 0 0,0 0 0,0 0 0,0 1 0,0-1 0,0 0 0,-1 1 0,1-1 0,0 0 0,-1 1 0,1-1 0,-1 1 0,1-1 0,-1 1 0,0-1 0,1 1 0,-1-1 0,0 4 0,1 3 0,-1 1 0,0-1 0,0 0 0,-3 17 0,-5 10 0,-3-1 0,-1 0 0,-1-1 0,-19 33 0,-21 54 0,14-15 0,38-104 0,1 1 0,0-1 0,-1 0 0,1 0 0,-1 0 0,0 0 0,1 1 0,-1-1 0,0 0 0,0 0 0,1 0 0,-1-1 0,0 1 0,0 0 0,0 0 0,-2 1 0,3-3 0,-1 1 0,1 0 0,-1 0 0,1 0 0,0-1 0,-1 1 0,1 0 0,0-1 0,-1 1 0,1 0 0,0-1 0,-1 1 0,1 0 0,0-1 0,-1 1 0,1-1 0,0 1 0,0-1 0,0 1 0,0 0 0,-1-1 0,1 1 0,0-1 0,0 1 0,0-1 0,0 1 0,0-1 0,-3-47 0,3 45 0,0-53 0,-2-69 0,1 111 0,-1-1 0,-1 1 0,0 0 0,-1 0 0,-1 0 0,-9-20 0,11 29 0,0 0 0,0-1 0,-1 1 0,0 1 0,0-1 0,0 1 0,0-1 0,-1 1 0,0 0 0,1 1 0,-2-1 0,1 1 0,0 0 0,-1 0 0,1 1 0,-1 0 0,0 0 0,-10-3 0,-6 2 0,0 0 0,-1 1 0,-39 2 0,54 1 0,-6-1 0,0 2 0,0 0 0,1 1 0,-1 0 0,1 1 0,-1 1 0,2 0 0,-1 0 0,0 1 0,1 1 0,0 0 0,1 1 0,-1 0 0,2 1 0,-1 0 0,-10 12 0,-13 18 0,2 1 0,2 1 0,-27 48 0,24-36 0,4-8 0,1 2 0,3 1 0,-29 76 0,52-119 0,0 1 0,0-1 0,1 0 0,0 1 0,0-1 0,1 1 0,-1-1 0,1 1 0,0-1 0,1 1 0,1 7 0,-2-12 0,0 0 0,1 0 0,-1 0 0,1 0 0,-1 0 0,1 0 0,-1 0 0,1 0 0,0 0 0,-1 0 0,1 0 0,0-1 0,0 1 0,0 0 0,0 0 0,0-1 0,0 1 0,0-1 0,0 1 0,0-1 0,0 1 0,0-1 0,0 0 0,0 1 0,0-1 0,0 0 0,0 0 0,0 0 0,2 0 0,3 0 0,-1-1 0,1 0 0,0 0 0,9-3 0,-12 3 0,57-20 0,-2-3 0,91-49 0,-84 39 0,-39 21 0,-1-1 0,0-2 0,-1 0 0,-1-1 0,0-1 0,28-30 0,60-62 0,-107 106 0,1 1 0,0-1 0,-1 1 0,1 0 0,1 0 0,-1 1 0,11-4 0,-14 5 0,0 1 0,0 0 0,-1-1 0,1 1 0,0 0 0,0 0 0,0 0 0,0 0 0,-1 1 0,1-1 0,0 0 0,0 1 0,0 0 0,-1-1 0,1 1 0,0 0 0,-1 0 0,1 0 0,-1 0 0,1 0 0,-1 0 0,1 0 0,-1 0 0,0 0 0,1 1 0,-1-1 0,0 1 0,0-1 0,1 3 0,2 2 0,-1 1 0,0 0 0,0 0 0,-1 0 0,1 0 0,-2 1 0,3 13 0,0 55 0,-4-53 0,-1 159 0,1-176 0,0 0 0,1 0 0,0 0 0,1 0 0,-1 0 0,1 0 0,0 0 0,0 0 0,1-1 0,0 1 0,0-1 0,0 0 0,1 0 0,0 0 0,0 0 0,0-1 0,0 1 0,1-1 0,-1 0 0,1 0 0,0-1 0,0 1 0,1-1 0,10 4 0,6 2 0,1 0 0,-1-2 0,1-1 0,0-1 0,29 2 0,-32-4-170,0-1-1,0 0 0,0-2 1,0-1-1,1 0 0,-1-1 1,22-6-1,-4-5-6655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14:47:45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24575,'9'0'0,"8"0"0,9 0 0,14 0 0,10 0 0,0 0 0,14 0 0,6 0 0,-6 0 0,15 0 0,-3 0 0,-13 0-8191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14:47:45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24575,'5'0'0,"10"0"0,16 0 0,12 0 0,3 0 0,3 0 0,15 0 0,11 0 0,10 0 0,5 0 0,13 0 0,-1 0 0,-14 0 0,-22 0-8191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A64A0-A503-4069-886F-F07A32567443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7CCDB-1D92-4BDB-888A-F0B1304D01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861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During declaration no memory space is allocated to an identifier.</a:t>
            </a:r>
          </a:p>
          <a:p>
            <a:r>
              <a:rPr lang="en-US" dirty="0"/>
              <a:t>Definition of identifier means the declaration of identifier + reservation of space for it in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4C4CB-0809-4037-92DF-2E0D63A3E19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87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4C05C-017D-47E5-A7B3-5144E79D72F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955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A=</a:t>
            </a:r>
            <a:r>
              <a:rPr lang="en-US" dirty="0" err="1"/>
              <a:t>b+c</a:t>
            </a:r>
            <a:r>
              <a:rPr lang="en-US" dirty="0"/>
              <a:t>….three</a:t>
            </a:r>
            <a:r>
              <a:rPr lang="en-US" baseline="0" dirty="0"/>
              <a:t> operands and 2 operators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4C4CB-0809-4037-92DF-2E0D63A3E19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2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4A62B-B19E-47AC-BE92-59FD0EAC9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C77FF8-732D-41AE-A5FC-36D787FDD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2030D-79BA-44BB-ACC8-1D76EA72F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5527-DF4B-4294-82C6-595404E817E1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A9644-736D-4CED-94BD-71653FF69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2C32E-6109-444F-980F-8010FE91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A16D-3120-4109-9804-3C48463B60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57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8F185-E9E6-4741-B5D3-D12EFEA50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E9D962-2C0A-441D-A77C-107D26576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04AC8-059F-4D74-8D82-6AA08163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5527-DF4B-4294-82C6-595404E817E1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CB85C-148C-430A-B4B4-6BAC499AA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6168F-AE83-4921-A07E-4082D1AB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A16D-3120-4109-9804-3C48463B60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946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FE9CA7-9243-4987-BE10-6B1A75074F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8294EE-B22D-4869-BD0E-6A82E9315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41104-40A8-4F26-8B5B-05DD2E38D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5527-DF4B-4294-82C6-595404E817E1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CD399-C461-42FF-B25E-8AE936F2B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7B391-36A5-47DD-8C58-F75CF564D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A16D-3120-4109-9804-3C48463B60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6872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1031"/>
          <p:cNvSpPr>
            <a:spLocks noChangeArrowheads="1"/>
          </p:cNvSpPr>
          <p:nvPr/>
        </p:nvSpPr>
        <p:spPr bwMode="auto">
          <a:xfrm>
            <a:off x="8940800" y="838200"/>
            <a:ext cx="3251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400" b="1">
              <a:solidFill>
                <a:schemeClr val="tx1"/>
              </a:solidFill>
              <a:latin typeface="AvantGarde" pitchFamily="34" charset="0"/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53200"/>
            <a:ext cx="3657600" cy="381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defRPr>
            </a:lvl1pPr>
            <a:lvl2pPr>
              <a:defRPr sz="120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defRPr>
            </a:lvl2pPr>
            <a:lvl3pPr>
              <a:defRPr sz="120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defRPr>
            </a:lvl5pPr>
          </a:lstStyle>
          <a:p>
            <a:pPr lvl="0"/>
            <a:r>
              <a:rPr lang="en-US" dirty="0"/>
              <a:t>©LPU CSE101 C Programming</a:t>
            </a:r>
          </a:p>
          <a:p>
            <a:pPr lvl="0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666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12244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D39B7-5BE4-45CA-BE45-EB0FFA78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710AE-7165-4BC9-B2DC-435B8DCB7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62FC8-39BD-4265-9E23-ED77E5848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5527-DF4B-4294-82C6-595404E817E1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52247-1F1A-4404-A9E8-5D56CF919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F5695-7B9D-4309-BB02-4BC8935D7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A16D-3120-4109-9804-3C48463B60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332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AC612-E2C8-43D3-B9B7-8233AA7D9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33477-6609-447B-8C67-A9918A3BE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D414C-813D-4205-ACA2-7688F22AC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5527-DF4B-4294-82C6-595404E817E1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BB2D7-A9C1-42EC-8B25-D506AA22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41F26-0EFB-43E2-81CD-D76AD0850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A16D-3120-4109-9804-3C48463B60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466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4C890-5B6C-4FD8-9F6B-B70B8F6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2E95B-B93A-4823-9EB0-B7DE4E7352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CFA3E-A4E0-435F-87EC-FE2ED1BB5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4C6F8-8951-48F0-B410-1F858939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5527-DF4B-4294-82C6-595404E817E1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849AB-E688-45A2-970D-09D0503D6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64ACC-2C54-4900-B7E0-A833E896B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A16D-3120-4109-9804-3C48463B60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406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FE565-90E2-4CBA-8566-DC42B57C0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EC3C4-DB4C-4752-B926-C78DDC561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856A3-3FC7-4412-BE21-24653BF2E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EBE05B-5915-47B6-A4E4-CA328C8702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F7A0BC-EE6E-4D67-9380-B46EF24738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9E913F-67C6-4454-A531-498879863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5527-DF4B-4294-82C6-595404E817E1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908BCA-152B-4BE7-AA8D-060812D2E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7EA8E9-6A33-4FAA-B67E-CFA800E0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A16D-3120-4109-9804-3C48463B60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668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55A52-E7AA-417E-B1FB-337C9D80D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D9FF27-12DF-47A5-81D1-85D40A9F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5527-DF4B-4294-82C6-595404E817E1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2296B-09D1-4ECE-B260-F1CE87244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E9C0B1-037F-4A58-A605-6679A51EF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A16D-3120-4109-9804-3C48463B60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16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55085A-0680-4056-940E-64119D91D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5527-DF4B-4294-82C6-595404E817E1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677D54-3467-46F1-8C6C-3C2115945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CB790-53C0-4395-BAEB-6DADE4AF3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A16D-3120-4109-9804-3C48463B60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5519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0E586-E20B-4A6A-8512-9477C2EA8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894A6-C88E-4C00-8831-042DC1117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5C0466-737C-44F1-8064-FE25FBF24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EC8B6-47E1-4D61-9449-4E4D0936C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5527-DF4B-4294-82C6-595404E817E1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63C21-8208-4294-85B1-1A8D50D7F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EB3878-F90D-4330-81BA-9BFF08D7C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A16D-3120-4109-9804-3C48463B60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152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89F5-F40D-4FF2-B9FF-8CCCD060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7A3017-965F-463B-9AFE-8DD12833C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00E07-0675-4574-99BD-B436B04E6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5DFF8F-A55E-450F-8C5F-A0DFE639B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5527-DF4B-4294-82C6-595404E817E1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8DB84-CDCA-41FF-8AE4-6140F9559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F22F5-4B2F-4F9A-8BD5-4388DF6DA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A16D-3120-4109-9804-3C48463B60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0833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3B192C-592B-4825-B6EF-225394F6E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EC600-9ED2-4255-B427-1D1588A65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BFC63-7DE0-40D5-8D78-BFC89E1C39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E5527-DF4B-4294-82C6-595404E817E1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6E666-7840-4812-AFB5-5AE7FE8303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A5815-23B6-478E-99DC-88D0B7970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9A16D-3120-4109-9804-3C48463B60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914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joelonsoftware.com/articles/fog0000000319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customXml" Target="../ink/ink12.xml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customXml" Target="../ink/ink11.xml"/><Relationship Id="rId4" Type="http://schemas.openxmlformats.org/officeDocument/2006/relationships/customXml" Target="../ink/ink8.xml"/><Relationship Id="rId9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5.png"/><Relationship Id="rId4" Type="http://schemas.openxmlformats.org/officeDocument/2006/relationships/customXml" Target="../ink/ink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4924B-D422-4295-8B41-39232BB69C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7D85C-D7F3-4253-B212-64008D6955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8058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create an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2"/>
            <a:ext cx="8229600" cy="457199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/>
              <a:t>3. </a:t>
            </a:r>
            <a:r>
              <a:rPr lang="en-US" dirty="0">
                <a:solidFill>
                  <a:schemeClr val="tx2"/>
                </a:solidFill>
              </a:rPr>
              <a:t>Identify the Processes</a:t>
            </a:r>
          </a:p>
          <a:p>
            <a:pPr algn="just"/>
            <a:r>
              <a:rPr lang="en-US" dirty="0"/>
              <a:t>How can I manipulate data to produce meaningful results?</a:t>
            </a:r>
          </a:p>
          <a:p>
            <a:pPr algn="just"/>
            <a:r>
              <a:rPr lang="en-US" dirty="0"/>
              <a:t>Data vs. Information</a:t>
            </a:r>
          </a:p>
          <a:p>
            <a:pPr algn="just">
              <a:buNone/>
            </a:pPr>
            <a:endParaRPr lang="en-US" dirty="0"/>
          </a:p>
          <a:p>
            <a:pPr algn="just">
              <a:buNone/>
            </a:pPr>
            <a:r>
              <a:rPr lang="en-US" dirty="0"/>
              <a:t>4. </a:t>
            </a:r>
            <a:r>
              <a:rPr lang="en-US" dirty="0">
                <a:solidFill>
                  <a:schemeClr val="tx2"/>
                </a:solidFill>
              </a:rPr>
              <a:t>Break the Solution to steps</a:t>
            </a:r>
          </a:p>
          <a:p>
            <a:pPr algn="just">
              <a:buNone/>
            </a:pPr>
            <a:r>
              <a:rPr lang="en-US" dirty="0"/>
              <a:t>	By breaking the solution to the steps we can easily understand the logic of program</a:t>
            </a:r>
          </a:p>
          <a:p>
            <a:pPr algn="just">
              <a:buNone/>
            </a:pPr>
            <a:endParaRPr lang="en-US" dirty="0"/>
          </a:p>
          <a:p>
            <a:pPr algn="just">
              <a:buNone/>
            </a:pPr>
            <a:endParaRPr lang="en-US" dirty="0"/>
          </a:p>
          <a:p>
            <a:pPr algn="just">
              <a:buNone/>
            </a:pPr>
            <a:endParaRPr lang="en-US" dirty="0"/>
          </a:p>
          <a:p>
            <a:pPr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570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Algorithm: Add 2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84495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/>
              <a:t>Problem: To add two numbers.</a:t>
            </a:r>
          </a:p>
          <a:p>
            <a:pPr algn="just">
              <a:buNone/>
            </a:pPr>
            <a:endParaRPr lang="en-US" dirty="0"/>
          </a:p>
          <a:p>
            <a:pPr algn="just"/>
            <a:r>
              <a:rPr lang="en-US" dirty="0"/>
              <a:t>Step1. Start. </a:t>
            </a:r>
          </a:p>
          <a:p>
            <a:pPr algn="just"/>
            <a:r>
              <a:rPr lang="en-US" dirty="0"/>
              <a:t>Step2. Take the two numbers. </a:t>
            </a:r>
          </a:p>
          <a:p>
            <a:pPr algn="just"/>
            <a:r>
              <a:rPr lang="en-US" dirty="0"/>
              <a:t>Step3. Add them. </a:t>
            </a:r>
          </a:p>
          <a:p>
            <a:pPr algn="just"/>
            <a:r>
              <a:rPr lang="en-US" dirty="0"/>
              <a:t>Step4. Print the result. </a:t>
            </a:r>
          </a:p>
          <a:p>
            <a:pPr algn="just"/>
            <a:r>
              <a:rPr lang="en-US" dirty="0"/>
              <a:t>Step5. Stop.</a:t>
            </a:r>
          </a:p>
        </p:txBody>
      </p:sp>
    </p:spTree>
    <p:extLst>
      <p:ext uri="{BB962C8B-B14F-4D97-AF65-F5344CB8AC3E}">
        <p14:creationId xmlns:p14="http://schemas.microsoft.com/office/powerpoint/2010/main" val="3832092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794" y="304800"/>
            <a:ext cx="8229600" cy="1143000"/>
          </a:xfrm>
        </p:spPr>
        <p:txBody>
          <a:bodyPr/>
          <a:lstStyle/>
          <a:p>
            <a:r>
              <a:rPr lang="en-US" dirty="0"/>
              <a:t>Flow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Flow Chart is  pictorial representation of an algorithm.</a:t>
            </a:r>
          </a:p>
          <a:p>
            <a:pPr algn="just"/>
            <a:r>
              <a:rPr lang="en-US" dirty="0"/>
              <a:t>Whatever  we have done in algorithm we can represent it in picture.</a:t>
            </a:r>
          </a:p>
          <a:p>
            <a:pPr algn="just"/>
            <a:r>
              <a:rPr lang="en-US" dirty="0"/>
              <a:t>It is easy to understand.</a:t>
            </a:r>
          </a:p>
          <a:p>
            <a:pPr algn="just"/>
            <a:r>
              <a:rPr lang="en-US" dirty="0"/>
              <a:t>Shows the flow of the instruction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82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794" y="304800"/>
            <a:ext cx="8229600" cy="1143000"/>
          </a:xfrm>
        </p:spPr>
        <p:txBody>
          <a:bodyPr/>
          <a:lstStyle/>
          <a:p>
            <a:r>
              <a:rPr lang="en-US" dirty="0"/>
              <a:t>Flow Chart Symbols</a:t>
            </a:r>
          </a:p>
        </p:txBody>
      </p:sp>
      <p:pic>
        <p:nvPicPr>
          <p:cNvPr id="7" name="Picture 6" descr="flowch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518282"/>
            <a:ext cx="7315200" cy="457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94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005794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Flow Chart: Add 2 Numbers</a:t>
            </a:r>
          </a:p>
        </p:txBody>
      </p:sp>
      <p:sp>
        <p:nvSpPr>
          <p:cNvPr id="4" name="Oval 3"/>
          <p:cNvSpPr/>
          <p:nvPr/>
        </p:nvSpPr>
        <p:spPr>
          <a:xfrm>
            <a:off x="3810000" y="1905000"/>
            <a:ext cx="1752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START</a:t>
            </a:r>
          </a:p>
        </p:txBody>
      </p:sp>
      <p:sp>
        <p:nvSpPr>
          <p:cNvPr id="5" name="Parallelogram 4"/>
          <p:cNvSpPr/>
          <p:nvPr/>
        </p:nvSpPr>
        <p:spPr>
          <a:xfrm>
            <a:off x="3200400" y="2895600"/>
            <a:ext cx="2895600" cy="762000"/>
          </a:xfrm>
          <a:prstGeom prst="parallelogram">
            <a:avLst/>
          </a:prstGeom>
          <a:solidFill>
            <a:srgbClr val="F264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TAKE TWO NUMBERS A and B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6600" y="3962400"/>
            <a:ext cx="2819400" cy="838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FIND SUM=A+B</a:t>
            </a:r>
          </a:p>
        </p:txBody>
      </p:sp>
      <p:sp>
        <p:nvSpPr>
          <p:cNvPr id="8" name="Parallelogram 7"/>
          <p:cNvSpPr/>
          <p:nvPr/>
        </p:nvSpPr>
        <p:spPr>
          <a:xfrm>
            <a:off x="3200400" y="5105400"/>
            <a:ext cx="2971800" cy="685800"/>
          </a:xfrm>
          <a:prstGeom prst="parallelogram">
            <a:avLst/>
          </a:prstGeom>
          <a:solidFill>
            <a:srgbClr val="F264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PRINT SUM</a:t>
            </a:r>
          </a:p>
        </p:txBody>
      </p:sp>
      <p:sp>
        <p:nvSpPr>
          <p:cNvPr id="9" name="Oval 8"/>
          <p:cNvSpPr/>
          <p:nvPr/>
        </p:nvSpPr>
        <p:spPr>
          <a:xfrm>
            <a:off x="3886200" y="6096000"/>
            <a:ext cx="16002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STOP</a:t>
            </a:r>
          </a:p>
        </p:txBody>
      </p:sp>
      <p:cxnSp>
        <p:nvCxnSpPr>
          <p:cNvPr id="11" name="Straight Arrow Connector 10"/>
          <p:cNvCxnSpPr>
            <a:stCxn id="4" idx="4"/>
            <a:endCxn id="5" idx="0"/>
          </p:cNvCxnSpPr>
          <p:nvPr/>
        </p:nvCxnSpPr>
        <p:spPr>
          <a:xfrm rot="5400000">
            <a:off x="4476750" y="2686050"/>
            <a:ext cx="3810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4"/>
            <a:endCxn id="6" idx="0"/>
          </p:cNvCxnSpPr>
          <p:nvPr/>
        </p:nvCxnSpPr>
        <p:spPr>
          <a:xfrm rot="16200000" flipH="1">
            <a:off x="4514850" y="3790950"/>
            <a:ext cx="3048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2"/>
            <a:endCxn id="8" idx="0"/>
          </p:cNvCxnSpPr>
          <p:nvPr/>
        </p:nvCxnSpPr>
        <p:spPr>
          <a:xfrm rot="5400000">
            <a:off x="4533900" y="4953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4"/>
            <a:endCxn id="9" idx="0"/>
          </p:cNvCxnSpPr>
          <p:nvPr/>
        </p:nvCxnSpPr>
        <p:spPr>
          <a:xfrm rot="5400000">
            <a:off x="4533900" y="5943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6255657" y="1143000"/>
            <a:ext cx="3276600" cy="3276600"/>
            <a:chOff x="4731657" y="1143000"/>
            <a:chExt cx="3276600" cy="3276600"/>
          </a:xfrm>
        </p:grpSpPr>
        <p:pic>
          <p:nvPicPr>
            <p:cNvPr id="13" name="Picture 2" descr="http://alternatewrites.com/wp-content/uploads/2012/06/post-it-note-with-a-pin-300x30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1657" y="1143000"/>
              <a:ext cx="3276600" cy="327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 rot="21303997">
              <a:off x="5303157" y="2216455"/>
              <a:ext cx="21336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Bradley Hand ITC" panose="03070402050302030203" pitchFamily="66" charset="0"/>
                </a:rPr>
                <a:t>Quick yak:</a:t>
              </a:r>
            </a:p>
            <a:p>
              <a:r>
                <a:rPr lang="en-US" b="1" dirty="0">
                  <a:latin typeface="Bradley Hand ITC" panose="03070402050302030203" pitchFamily="66" charset="0"/>
                </a:rPr>
                <a:t>Ask students to draw a flow chart for going to a movie…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304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53000"/>
          </a:xfrm>
        </p:spPr>
        <p:txBody>
          <a:bodyPr>
            <a:noAutofit/>
          </a:bodyPr>
          <a:lstStyle/>
          <a:p>
            <a:pPr algn="just"/>
            <a:r>
              <a:rPr lang="en-US" dirty="0" err="1">
                <a:latin typeface="+mj-lt"/>
              </a:rPr>
              <a:t>pseudocode</a:t>
            </a:r>
            <a:r>
              <a:rPr lang="en-US" dirty="0">
                <a:latin typeface="+mj-lt"/>
              </a:rPr>
              <a:t> statements that appear to have been written in a computer programming language but do not necessarily follow any syntax rules of any specific language. </a:t>
            </a:r>
          </a:p>
          <a:p>
            <a:pPr algn="just"/>
            <a:r>
              <a:rPr lang="en-US" dirty="0">
                <a:latin typeface="+mj-lt"/>
              </a:rPr>
              <a:t>The purpose of using </a:t>
            </a:r>
            <a:r>
              <a:rPr lang="en-US" dirty="0" err="1">
                <a:latin typeface="+mj-lt"/>
              </a:rPr>
              <a:t>pseudocode</a:t>
            </a:r>
            <a:r>
              <a:rPr lang="en-US" dirty="0">
                <a:latin typeface="+mj-lt"/>
              </a:rPr>
              <a:t> is that it is easier for people to understand than conventional programming language code, and that it is an efficient and environment-independent description of the key principles of an algorithm. </a:t>
            </a:r>
          </a:p>
        </p:txBody>
      </p:sp>
    </p:spTree>
    <p:extLst>
      <p:ext uri="{BB962C8B-B14F-4D97-AF65-F5344CB8AC3E}">
        <p14:creationId xmlns:p14="http://schemas.microsoft.com/office/powerpoint/2010/main" val="2510414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</a:t>
            </a:r>
            <a:r>
              <a:rPr lang="en-US" dirty="0" err="1"/>
              <a:t>Pseudocode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start </a:t>
            </a:r>
            <a:br>
              <a:rPr lang="en-US" b="1" dirty="0"/>
            </a:br>
            <a:r>
              <a:rPr lang="en-US" b="1" dirty="0"/>
              <a:t>    input </a:t>
            </a:r>
            <a:r>
              <a:rPr lang="en-US" b="1" dirty="0" err="1"/>
              <a:t>myNumber</a:t>
            </a:r>
            <a:r>
              <a:rPr lang="en-US" b="1" dirty="0"/>
              <a:t> </a:t>
            </a:r>
            <a:br>
              <a:rPr lang="en-US" b="1" dirty="0"/>
            </a:br>
            <a:r>
              <a:rPr lang="en-US" b="1" dirty="0"/>
              <a:t>    set </a:t>
            </a:r>
            <a:r>
              <a:rPr lang="en-US" b="1" dirty="0" err="1"/>
              <a:t>myAnswer</a:t>
            </a:r>
            <a:r>
              <a:rPr lang="en-US" b="1" dirty="0"/>
              <a:t> = </a:t>
            </a:r>
            <a:r>
              <a:rPr lang="en-US" b="1" dirty="0" err="1"/>
              <a:t>myNumber</a:t>
            </a:r>
            <a:r>
              <a:rPr lang="en-US" b="1" dirty="0"/>
              <a:t> * 2 </a:t>
            </a:r>
            <a:br>
              <a:rPr lang="en-US" b="1" dirty="0"/>
            </a:br>
            <a:r>
              <a:rPr lang="en-US" b="1" dirty="0"/>
              <a:t>    output </a:t>
            </a:r>
            <a:r>
              <a:rPr lang="en-US" b="1" dirty="0" err="1"/>
              <a:t>myAnswer</a:t>
            </a:r>
            <a:r>
              <a:rPr lang="en-US" b="1" dirty="0"/>
              <a:t> </a:t>
            </a:r>
            <a:br>
              <a:rPr lang="en-US" b="1" dirty="0"/>
            </a:br>
            <a:r>
              <a:rPr lang="en-US" b="1" dirty="0"/>
              <a:t>Stop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043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Q1 The symbol                  denotes _______</a:t>
            </a:r>
          </a:p>
          <a:p>
            <a:endParaRPr lang="en-US" dirty="0"/>
          </a:p>
          <a:p>
            <a:pPr marL="514350" indent="-514350">
              <a:buAutoNum type="alphaLcParenR"/>
            </a:pPr>
            <a:r>
              <a:rPr lang="en-US" dirty="0"/>
              <a:t>I/O</a:t>
            </a:r>
          </a:p>
          <a:p>
            <a:pPr marL="514350" indent="-514350">
              <a:buAutoNum type="alphaLcParenR"/>
            </a:pPr>
            <a:r>
              <a:rPr lang="en-US" dirty="0"/>
              <a:t> Flow</a:t>
            </a:r>
          </a:p>
          <a:p>
            <a:pPr marL="514350" indent="-514350">
              <a:buAutoNum type="alphaLcParenR"/>
            </a:pPr>
            <a:r>
              <a:rPr lang="en-US" dirty="0"/>
              <a:t>Terminal</a:t>
            </a:r>
          </a:p>
          <a:p>
            <a:pPr marL="514350" indent="-514350">
              <a:buAutoNum type="alphaLcParenR"/>
            </a:pPr>
            <a:r>
              <a:rPr lang="en-US" dirty="0"/>
              <a:t>Decision</a:t>
            </a:r>
          </a:p>
          <a:p>
            <a:endParaRPr lang="en-US" dirty="0"/>
          </a:p>
        </p:txBody>
      </p:sp>
      <p:sp>
        <p:nvSpPr>
          <p:cNvPr id="6" name="Flowchart: Decision 5"/>
          <p:cNvSpPr/>
          <p:nvPr/>
        </p:nvSpPr>
        <p:spPr>
          <a:xfrm>
            <a:off x="4572000" y="1524000"/>
            <a:ext cx="1143000" cy="9144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96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C programs are converted into machine language with the help of </a:t>
            </a:r>
          </a:p>
          <a:p>
            <a:pPr marL="514350" indent="-514350">
              <a:buAutoNum type="alphaLcParenR"/>
            </a:pPr>
            <a:r>
              <a:rPr lang="en-US" dirty="0"/>
              <a:t>An editor</a:t>
            </a:r>
          </a:p>
          <a:p>
            <a:pPr marL="514350" indent="-514350">
              <a:buAutoNum type="alphaLcParenR"/>
            </a:pPr>
            <a:r>
              <a:rPr lang="en-US" dirty="0"/>
              <a:t>A compiler </a:t>
            </a:r>
          </a:p>
          <a:p>
            <a:pPr marL="514350" indent="-514350">
              <a:buAutoNum type="alphaLcParenR"/>
            </a:pPr>
            <a:r>
              <a:rPr lang="en-US" dirty="0"/>
              <a:t>An operating system</a:t>
            </a:r>
          </a:p>
          <a:p>
            <a:pPr marL="514350" indent="-514350">
              <a:buAutoNum type="alphaLcParenR"/>
            </a:pPr>
            <a:r>
              <a:rPr lang="en-US" dirty="0"/>
              <a:t>An interpreter</a:t>
            </a: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FC32F7A-FF3F-4AF9-8257-AD6EC8A3C8AE}"/>
                  </a:ext>
                </a:extLst>
              </p14:cNvPr>
              <p14:cNvContentPartPr/>
              <p14:nvPr/>
            </p14:nvContentPartPr>
            <p14:xfrm>
              <a:off x="-1181520" y="799905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FC32F7A-FF3F-4AF9-8257-AD6EC8A3C8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217520" y="583905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DA2CF56-FB17-4F8F-A14D-1F7E35C6210C}"/>
                  </a:ext>
                </a:extLst>
              </p14:cNvPr>
              <p14:cNvContentPartPr/>
              <p14:nvPr/>
            </p14:nvContentPartPr>
            <p14:xfrm>
              <a:off x="-486360" y="456825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DA2CF56-FB17-4F8F-A14D-1F7E35C621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522360" y="240825"/>
                <a:ext cx="72000" cy="4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9153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sz="3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 </a:t>
            </a:r>
            <a:r>
              <a:rPr lang="en-IN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Informal high level description of an </a:t>
            </a:r>
          </a:p>
          <a:p>
            <a:pPr marL="0" indent="0">
              <a:buNone/>
            </a:pPr>
            <a:r>
              <a:rPr lang="en-IN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algorithm in </a:t>
            </a:r>
            <a:r>
              <a:rPr lang="en-IN" sz="32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en-IN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called</a:t>
            </a:r>
          </a:p>
          <a:p>
            <a:pPr algn="l"/>
            <a:r>
              <a:rPr lang="en-IN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Function</a:t>
            </a:r>
          </a:p>
          <a:p>
            <a:pPr algn="l"/>
            <a:r>
              <a:rPr lang="en-IN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Class</a:t>
            </a:r>
          </a:p>
          <a:p>
            <a:pPr algn="l"/>
            <a:r>
              <a:rPr lang="en-IN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Pseudo code</a:t>
            </a:r>
          </a:p>
          <a:p>
            <a:pPr algn="l"/>
            <a:r>
              <a:rPr lang="en-IN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None of the above</a:t>
            </a:r>
            <a:endParaRPr lang="en-IN" sz="3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84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43790-8E98-41B1-A3BA-BB61390E5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IN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IN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Why Learn C?</a:t>
            </a:r>
            <a:br>
              <a:rPr lang="en-IN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8BA58-B299-4040-B020-66C025E27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there are some good reasons to learn to program in C. First, age has its advantages: C has been around for 30 years, and there is a ton of source code available. This means there's a lot to learn from, and a lot to use. </a:t>
            </a:r>
          </a:p>
          <a:p>
            <a:endParaRPr lang="en-IN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IN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 is reasonably close to the machine. When you're working with pointers, bytes, and individual bits, things like </a:t>
            </a:r>
            <a:r>
              <a:rPr lang="en-IN" b="0" i="0" u="none" strike="noStrike" dirty="0">
                <a:solidFill>
                  <a:srgbClr val="C30000"/>
                </a:solidFill>
                <a:effectLst/>
                <a:latin typeface="verdana" panose="020B0604030504040204" pitchFamily="34" charset="0"/>
                <a:hlinkClick r:id="rId2"/>
              </a:rPr>
              <a:t>optimization techniques</a:t>
            </a:r>
            <a:r>
              <a:rPr lang="en-IN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start to make a lot more sense. 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12008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 simple C program consists of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Comments (optional)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//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/*….*/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Including header files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#include&lt;header file name&gt;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Functions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main function as special function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Other user defined functions (optional)</a:t>
            </a:r>
          </a:p>
        </p:txBody>
      </p:sp>
    </p:spTree>
    <p:extLst>
      <p:ext uri="{BB962C8B-B14F-4D97-AF65-F5344CB8AC3E}">
        <p14:creationId xmlns:p14="http://schemas.microsoft.com/office/powerpoint/2010/main" val="92812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94ED-C5A0-4482-928D-72A3B2270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Comments in C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2EEF8-59B3-4F3D-9151-2FE350D85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Two forward slashes ‘ // ’ (double forward slashes), are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  <a:cs typeface="Courier New" pitchFamily="49" charset="0"/>
              </a:rPr>
              <a:t>used to write single line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+mj-lt"/>
                <a:cs typeface="Courier New" pitchFamily="49" charset="0"/>
              </a:rPr>
              <a:t>comment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  <a:cs typeface="Courier New" pitchFamily="49" charset="0"/>
              </a:rPr>
              <a:t>The next combination ‘ /*……..*/ ’ (forward slash with asterisk) is used for commenting multiple lines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31287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91D1C-604C-4992-840F-59CC9BF1B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Header files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670C6-033D-460C-B194-28E45D873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: standard input output header file for functions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scanf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,...  and so on</a:t>
            </a:r>
          </a:p>
          <a:p>
            <a:pPr lvl="1"/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conio.h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: console input output header file for functions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getch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….  and so on</a:t>
            </a:r>
          </a:p>
          <a:p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23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 files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2639616" y="4653136"/>
            <a:ext cx="360040" cy="72008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591944" y="1772816"/>
            <a:ext cx="4968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//Sample program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#include&lt;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dirty="0"/>
              <a:t>  //header file for </a:t>
            </a:r>
            <a:r>
              <a:rPr lang="en-US" dirty="0" err="1"/>
              <a:t>printf</a:t>
            </a:r>
            <a:r>
              <a:rPr lang="en-US" dirty="0"/>
              <a:t>()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#include&lt;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conio.h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dirty="0"/>
              <a:t> //header file for </a:t>
            </a:r>
            <a:r>
              <a:rPr lang="en-US" dirty="0" err="1"/>
              <a:t>getch</a:t>
            </a:r>
            <a:r>
              <a:rPr lang="en-US" dirty="0"/>
              <a:t>()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main()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dirty="0"/>
              <a:t>    //</a:t>
            </a:r>
            <a:r>
              <a:rPr lang="en-US" dirty="0" err="1"/>
              <a:t>stdio.h</a:t>
            </a:r>
            <a:r>
              <a:rPr lang="en-US" dirty="0"/>
              <a:t> is providing </a:t>
            </a:r>
            <a:r>
              <a:rPr lang="en-US" dirty="0" err="1"/>
              <a:t>printf</a:t>
            </a:r>
            <a:r>
              <a:rPr lang="en-US" dirty="0"/>
              <a:t>() function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(“Car is under process”);</a:t>
            </a:r>
          </a:p>
          <a:p>
            <a:r>
              <a:rPr lang="en-US" dirty="0"/>
              <a:t>     //</a:t>
            </a:r>
            <a:r>
              <a:rPr lang="en-US" dirty="0" err="1"/>
              <a:t>conio.h</a:t>
            </a:r>
            <a:r>
              <a:rPr lang="en-US" dirty="0"/>
              <a:t> is providing </a:t>
            </a:r>
            <a:r>
              <a:rPr lang="en-US" dirty="0" err="1"/>
              <a:t>getch</a:t>
            </a:r>
            <a:r>
              <a:rPr lang="en-US" dirty="0"/>
              <a:t>() function</a:t>
            </a:r>
          </a:p>
          <a:p>
            <a:r>
              <a:rPr lang="en-US" dirty="0"/>
              <a:t>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getch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();</a:t>
            </a:r>
            <a:r>
              <a:rPr lang="en-US" dirty="0"/>
              <a:t> 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60096" y="1196752"/>
            <a:ext cx="223224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 code example</a:t>
            </a:r>
          </a:p>
        </p:txBody>
      </p:sp>
      <p:sp>
        <p:nvSpPr>
          <p:cNvPr id="33" name="Down Arrow 32"/>
          <p:cNvSpPr/>
          <p:nvPr/>
        </p:nvSpPr>
        <p:spPr>
          <a:xfrm>
            <a:off x="7896200" y="4653136"/>
            <a:ext cx="360040" cy="72008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240016" y="5446966"/>
            <a:ext cx="410445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Car is under process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118006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32" grpId="0" animBg="1"/>
      <p:bldP spid="33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solidFill>
                  <a:schemeClr val="accent1"/>
                </a:solidFill>
              </a:rPr>
              <a:t>We have seen that Tokens are broadly classified as:</a:t>
            </a:r>
          </a:p>
          <a:p>
            <a:pPr lvl="1" algn="just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Identifiers</a:t>
            </a:r>
          </a:p>
          <a:p>
            <a:pPr lvl="1" algn="just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Keywords</a:t>
            </a:r>
          </a:p>
          <a:p>
            <a:pPr lvl="1"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Constants</a:t>
            </a:r>
          </a:p>
          <a:p>
            <a:pPr lvl="1"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Variables</a:t>
            </a:r>
          </a:p>
          <a:p>
            <a:pPr lvl="1" algn="just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Strings</a:t>
            </a:r>
          </a:p>
          <a:p>
            <a:pPr lvl="1" algn="just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Operators </a:t>
            </a:r>
          </a:p>
          <a:p>
            <a:pPr lvl="1" algn="just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Special character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535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639B-2D61-4A07-B6D4-5BDCFC7D9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38200"/>
            <a:ext cx="8229600" cy="579438"/>
          </a:xfrm>
        </p:spPr>
        <p:txBody>
          <a:bodyPr>
            <a:normAutofit fontScale="90000"/>
          </a:bodyPr>
          <a:lstStyle/>
          <a:p>
            <a:r>
              <a:rPr lang="en-IN" b="1" i="0" dirty="0">
                <a:effectLst/>
                <a:latin typeface="Arial" panose="020B0604020202020204" pitchFamily="34" charset="0"/>
              </a:rPr>
              <a:t>Identifier</a:t>
            </a:r>
            <a:br>
              <a:rPr lang="en-IN" b="1" i="0" dirty="0">
                <a:effectLst/>
                <a:latin typeface="Arial" panose="020B0604020202020204" pitchFamily="34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D6B85-932A-4A06-92E5-749B92C67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All of them are not variables.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They are used to name a variable, a function, a class, a structure, a union.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 is created to give a unique name to an entity.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They can consist of alphabets, digits, and underscores.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There is no punctuation or special symbol, except the underscore.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 can be upper case or lower case.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 can start with lower case letter, upper case letter or an underscore.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 helps locate the name of the entity which is defined along with a keyword.</a:t>
            </a:r>
          </a:p>
          <a:p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67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590CD-AB67-4A94-ADC4-9D6A6E0C8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219200"/>
            <a:ext cx="8305800" cy="6172200"/>
          </a:xfrm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Variable</a:t>
            </a: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used to give a name to a memory location.</a:t>
            </a:r>
            <a:b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holds a value.</a:t>
            </a:r>
            <a:b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names of variables are different.</a:t>
            </a:r>
            <a:b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help allot a unique name to a specific memory location.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dirty="0">
                <a:latin typeface="Arial" panose="020B0604020202020204" pitchFamily="34" charset="0"/>
              </a:rPr>
            </a:b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93825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1" y="381000"/>
            <a:ext cx="8105775" cy="1022350"/>
          </a:xfrm>
        </p:spPr>
        <p:txBody>
          <a:bodyPr>
            <a:normAutofit/>
          </a:bodyPr>
          <a:lstStyle/>
          <a:p>
            <a:r>
              <a:rPr lang="en-US" dirty="0"/>
              <a:t>Rules for naming a Variable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981201" y="1604964"/>
          <a:ext cx="8105775" cy="4643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483990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yntax p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1" y="3200400"/>
            <a:ext cx="6952279" cy="914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Variable Initialization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6294" y="1603376"/>
            <a:ext cx="7848600" cy="48736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3500" dirty="0">
                <a:solidFill>
                  <a:schemeClr val="accent1"/>
                </a:solidFill>
              </a:rPr>
              <a:t>Assigning some value to the variable at time of creation of variable is known as variable initialization.</a:t>
            </a:r>
          </a:p>
          <a:p>
            <a:pPr algn="just" eaLnBrk="1" hangingPunct="1">
              <a:buFontTx/>
              <a:buNone/>
              <a:defRPr/>
            </a:pPr>
            <a:r>
              <a:rPr lang="en-US" dirty="0"/>
              <a:t>    </a:t>
            </a:r>
            <a:r>
              <a:rPr lang="en-US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datatype variable_name =  value;</a:t>
            </a:r>
          </a:p>
          <a:p>
            <a:pPr algn="just" eaLnBrk="1" hangingPunct="1">
              <a:buFontTx/>
              <a:buNone/>
              <a:defRPr/>
            </a:pPr>
            <a:endParaRPr lang="en-US" sz="1000" dirty="0"/>
          </a:p>
          <a:p>
            <a:pPr algn="just" eaLnBrk="1" hangingPunct="1">
              <a:buFontTx/>
              <a:buNone/>
              <a:defRPr/>
            </a:pPr>
            <a:r>
              <a:rPr lang="en-US" dirty="0"/>
              <a:t>	</a:t>
            </a:r>
          </a:p>
          <a:p>
            <a:pPr algn="just"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667000" y="4648200"/>
            <a:ext cx="6324600" cy="1388506"/>
            <a:chOff x="1143000" y="4343400"/>
            <a:chExt cx="6324600" cy="1693306"/>
          </a:xfrm>
        </p:grpSpPr>
        <p:sp>
          <p:nvSpPr>
            <p:cNvPr id="7" name="Rounded Rectangle 6"/>
            <p:cNvSpPr/>
            <p:nvPr/>
          </p:nvSpPr>
          <p:spPr>
            <a:xfrm>
              <a:off x="1635874" y="4836361"/>
              <a:ext cx="5831726" cy="120034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en-US" dirty="0"/>
                <a:t>Example:  int radius= 15;</a:t>
              </a:r>
            </a:p>
            <a:p>
              <a:pPr algn="just">
                <a:defRPr/>
              </a:pPr>
              <a:r>
                <a:rPr lang="en-US" dirty="0"/>
                <a:t>	float pi = 3.14;</a:t>
              </a:r>
            </a:p>
            <a:p>
              <a:pPr algn="just">
                <a:defRPr/>
              </a:pPr>
              <a:r>
                <a:rPr lang="en-US" dirty="0"/>
                <a:t>	char grade = ‘A’;</a:t>
              </a:r>
            </a:p>
          </p:txBody>
        </p:sp>
        <p:pic>
          <p:nvPicPr>
            <p:cNvPr id="11" name="Picture 2" descr="C:\Program Files (x86)\Microsoft Office\MEDIA\CAGCAT10\j0299125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0" y="4343400"/>
              <a:ext cx="685800" cy="70270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542293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entity which do not change throughout the execution are called constants.</a:t>
            </a:r>
          </a:p>
          <a:p>
            <a:r>
              <a:rPr lang="en-US" dirty="0">
                <a:solidFill>
                  <a:schemeClr val="accent1"/>
                </a:solidFill>
              </a:rPr>
              <a:t>Types of constants: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Integer constant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Character constant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Floating point constants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String constants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38800" y="4953000"/>
            <a:ext cx="4953000" cy="1380530"/>
            <a:chOff x="4114800" y="4953000"/>
            <a:chExt cx="4953000" cy="1380530"/>
          </a:xfrm>
        </p:grpSpPr>
        <p:grpSp>
          <p:nvGrpSpPr>
            <p:cNvPr id="14" name="Group 13"/>
            <p:cNvGrpSpPr/>
            <p:nvPr/>
          </p:nvGrpSpPr>
          <p:grpSpPr>
            <a:xfrm>
              <a:off x="4114800" y="4953000"/>
              <a:ext cx="4953000" cy="1295400"/>
              <a:chOff x="4114800" y="4783694"/>
              <a:chExt cx="4953000" cy="1464706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4598773" y="5278820"/>
                <a:ext cx="4469027" cy="969580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pic>
            <p:nvPicPr>
              <p:cNvPr id="12" name="Picture 2" descr="C:\Program Files (x86)\Microsoft Office\MEDIA\CAGCAT10\j0299125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114800" y="4783694"/>
                <a:ext cx="685800" cy="702706"/>
              </a:xfrm>
              <a:prstGeom prst="rect">
                <a:avLst/>
              </a:prstGeom>
              <a:noFill/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4648200" y="5410200"/>
              <a:ext cx="4343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Name</a:t>
              </a:r>
              <a:r>
                <a:rPr lang="en-US" dirty="0"/>
                <a:t> of person remains same through out the life, example: </a:t>
              </a:r>
              <a:r>
                <a:rPr lang="en-US" dirty="0" err="1"/>
                <a:t>Amit</a:t>
              </a:r>
              <a:r>
                <a:rPr lang="en-US" dirty="0"/>
                <a:t>, </a:t>
              </a:r>
              <a:r>
                <a:rPr lang="en-US" dirty="0" err="1"/>
                <a:t>Shubnam</a:t>
              </a:r>
              <a:r>
                <a:rPr lang="en-US" dirty="0"/>
                <a:t>, etc.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89083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c.tamu.edu/IBM.Tutorial/docs/CforAIX/CforAIX_html/compiler/images/stage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552" y="2133601"/>
            <a:ext cx="3338848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 Program Development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>
                <a:latin typeface="Times New Roman" pitchFamily="18" charset="0"/>
              </a:rPr>
              <a:t>A C program must go through various phases such as:</a:t>
            </a:r>
          </a:p>
          <a:p>
            <a:pPr marL="801687" lvl="1" indent="-457200">
              <a:buClr>
                <a:schemeClr val="accent2"/>
              </a:buClr>
              <a:buSzPct val="60000"/>
              <a:buFont typeface="+mj-lt"/>
              <a:buAutoNum type="arabicPeriod"/>
            </a:pPr>
            <a:r>
              <a:rPr lang="en-US" dirty="0">
                <a:latin typeface="Times New Roman" pitchFamily="18" charset="0"/>
              </a:rPr>
              <a:t>Creating a program with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editor</a:t>
            </a:r>
          </a:p>
          <a:p>
            <a:pPr marL="801687" lvl="1" indent="-457200">
              <a:buClr>
                <a:schemeClr val="accent2"/>
              </a:buClr>
              <a:buSzPct val="60000"/>
              <a:buFont typeface="+mj-lt"/>
              <a:buAutoNum type="arabicPeriod"/>
            </a:pPr>
            <a:r>
              <a:rPr lang="en-US" dirty="0">
                <a:latin typeface="Times New Roman" pitchFamily="18" charset="0"/>
              </a:rPr>
              <a:t>Execution of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preprocessor</a:t>
            </a:r>
            <a:r>
              <a:rPr lang="en-US" dirty="0">
                <a:latin typeface="Times New Roman" pitchFamily="18" charset="0"/>
              </a:rPr>
              <a:t> program</a:t>
            </a:r>
          </a:p>
          <a:p>
            <a:pPr marL="801687" lvl="1" indent="-457200">
              <a:buClr>
                <a:schemeClr val="accent2"/>
              </a:buClr>
              <a:buSzPct val="60000"/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Compilation</a:t>
            </a:r>
          </a:p>
          <a:p>
            <a:pPr marL="801687" lvl="1" indent="-457200">
              <a:buClr>
                <a:schemeClr val="accent2"/>
              </a:buClr>
              <a:buSzPct val="60000"/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Linking</a:t>
            </a:r>
          </a:p>
          <a:p>
            <a:pPr marL="801687" lvl="1" indent="-457200">
              <a:buClr>
                <a:schemeClr val="accent2"/>
              </a:buClr>
              <a:buSzPct val="60000"/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Loading</a:t>
            </a:r>
          </a:p>
          <a:p>
            <a:pPr marL="801687" lvl="1" indent="-457200">
              <a:buClr>
                <a:schemeClr val="accent2"/>
              </a:buClr>
              <a:buSzPct val="60000"/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Executing 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25C2C39-44F1-464B-8707-AD229E06E2E7}"/>
                  </a:ext>
                </a:extLst>
              </p14:cNvPr>
              <p14:cNvContentPartPr/>
              <p14:nvPr/>
            </p14:nvContentPartPr>
            <p14:xfrm>
              <a:off x="-400680" y="790185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25C2C39-44F1-464B-8707-AD229E06E2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36680" y="718185"/>
                <a:ext cx="7200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028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794" y="1447801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Integer Constants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When the constant contains only digits without any decimal part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Floating Constant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Constants that contains number with decimal points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791200" y="2514600"/>
            <a:ext cx="2819401" cy="1243456"/>
            <a:chOff x="4190999" y="2438400"/>
            <a:chExt cx="2819401" cy="1243456"/>
          </a:xfrm>
        </p:grpSpPr>
        <p:pic>
          <p:nvPicPr>
            <p:cNvPr id="5" name="Picture 4" descr="example pic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0999" y="2438400"/>
              <a:ext cx="2819401" cy="124345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267200" y="2819400"/>
              <a:ext cx="2743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dirty="0"/>
                <a:t>Example</a:t>
              </a:r>
              <a:r>
                <a:rPr lang="en-US" dirty="0">
                  <a:solidFill>
                    <a:schemeClr val="accent1"/>
                  </a:solidFill>
                </a:rPr>
                <a:t> :</a:t>
              </a:r>
              <a:r>
                <a:rPr lang="en-US" dirty="0">
                  <a:solidFill>
                    <a:srgbClr val="00B050"/>
                  </a:solidFill>
                </a:rPr>
                <a:t> 5;</a:t>
              </a:r>
            </a:p>
            <a:p>
              <a:pPr lvl="1">
                <a:buNone/>
              </a:pPr>
              <a:r>
                <a:rPr lang="en-US" dirty="0">
                  <a:solidFill>
                    <a:srgbClr val="00B050"/>
                  </a:solidFill>
                </a:rPr>
                <a:t>	        -987;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91201" y="4648200"/>
            <a:ext cx="2819401" cy="1243456"/>
            <a:chOff x="4267200" y="4648200"/>
            <a:chExt cx="2819401" cy="1243456"/>
          </a:xfrm>
        </p:grpSpPr>
        <p:pic>
          <p:nvPicPr>
            <p:cNvPr id="7" name="Picture 6" descr="example pic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200" y="4648200"/>
              <a:ext cx="2819401" cy="124345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419600" y="5181600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dirty="0"/>
                <a:t>Example</a:t>
              </a:r>
              <a:r>
                <a:rPr lang="en-US" dirty="0">
                  <a:solidFill>
                    <a:schemeClr val="accent1"/>
                  </a:solidFill>
                </a:rPr>
                <a:t> : </a:t>
              </a:r>
              <a:r>
                <a:rPr lang="en-US" dirty="0">
                  <a:solidFill>
                    <a:srgbClr val="FF0000"/>
                  </a:solidFill>
                </a:rPr>
                <a:t>3.14;</a:t>
              </a:r>
            </a:p>
            <a:p>
              <a:pPr lvl="1">
                <a:buNone/>
              </a:pPr>
              <a:r>
                <a:rPr lang="en-US" dirty="0">
                  <a:solidFill>
                    <a:srgbClr val="FF0000"/>
                  </a:solidFill>
                </a:rPr>
                <a:t>	         309.89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5676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794" y="1371601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Character constants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Constants enclosed in single quotes(‘ ’).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It can be any letter from character set.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String Constants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Set of zero or more characters enclosed in double quotes (</a:t>
            </a:r>
            <a:r>
              <a:rPr lang="en-US" dirty="0" err="1">
                <a:solidFill>
                  <a:schemeClr val="accent1"/>
                </a:solidFill>
              </a:rPr>
              <a:t>eg</a:t>
            </a:r>
            <a:r>
              <a:rPr lang="en-US" dirty="0">
                <a:solidFill>
                  <a:schemeClr val="accent1"/>
                </a:solidFill>
              </a:rPr>
              <a:t>: “ ” )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It is represented as sequence of characters within double quotes.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715000" y="5257800"/>
            <a:ext cx="3962401" cy="838200"/>
            <a:chOff x="4190999" y="2438400"/>
            <a:chExt cx="2819401" cy="1243456"/>
          </a:xfrm>
        </p:grpSpPr>
        <p:pic>
          <p:nvPicPr>
            <p:cNvPr id="6" name="Picture 5" descr="example pic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0999" y="2438400"/>
              <a:ext cx="2819401" cy="124345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267200" y="2819400"/>
              <a:ext cx="2743200" cy="547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dirty="0"/>
                <a:t>Example : “This is C programming”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15001" y="2819400"/>
            <a:ext cx="3962401" cy="838200"/>
            <a:chOff x="4190999" y="2438400"/>
            <a:chExt cx="2819401" cy="1243456"/>
          </a:xfrm>
        </p:grpSpPr>
        <p:pic>
          <p:nvPicPr>
            <p:cNvPr id="10" name="Picture 9" descr="example pic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0999" y="2438400"/>
              <a:ext cx="2819401" cy="124345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267200" y="2819400"/>
              <a:ext cx="2743200" cy="547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dirty="0"/>
                <a:t>Example : ‘\n’, ‘\t’ or ‘a’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6680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F6864-D9D7-4A18-9E37-38AE500DA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3AB34-C953-4027-962C-D584AAF23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IN" b="1" i="0">
                <a:solidFill>
                  <a:srgbClr val="333333"/>
                </a:solidFill>
                <a:effectLst/>
                <a:latin typeface="Menlo"/>
              </a:rPr>
              <a:t>An Identifier may contain.?</a:t>
            </a:r>
          </a:p>
          <a:p>
            <a:pPr algn="l"/>
            <a:r>
              <a:rPr lang="en-IN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A) Letters a-z, A-Z in Basic character set. Unicode alphabet characters other languages</a:t>
            </a:r>
          </a:p>
          <a:p>
            <a:pPr algn="l"/>
            <a:r>
              <a:rPr lang="en-IN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B) Underscore _ symbol</a:t>
            </a:r>
          </a:p>
          <a:p>
            <a:pPr algn="l"/>
            <a:r>
              <a:rPr lang="en-IN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C) Numbers 0 to 9 Unicode Numbers in other languages</a:t>
            </a:r>
          </a:p>
          <a:p>
            <a:pPr algn="l"/>
            <a:r>
              <a:rPr lang="en-IN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D) All the above</a:t>
            </a:r>
          </a:p>
        </p:txBody>
      </p:sp>
    </p:spTree>
    <p:extLst>
      <p:ext uri="{BB962C8B-B14F-4D97-AF65-F5344CB8AC3E}">
        <p14:creationId xmlns:p14="http://schemas.microsoft.com/office/powerpoint/2010/main" val="1817485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43629-6E25-4B88-922E-30F5B94E4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the correct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6A622-B777-4CD1-B74B-69BC83AA0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>
                <a:solidFill>
                  <a:srgbClr val="333333"/>
                </a:solidFill>
                <a:latin typeface="Roboto" panose="02000000000000000000" pitchFamily="2" charset="0"/>
              </a:rPr>
              <a:t>A) A constant value does not change. A variable value can change according to needs.</a:t>
            </a:r>
          </a:p>
          <a:p>
            <a:r>
              <a:rPr lang="en-IN" dirty="0">
                <a:solidFill>
                  <a:srgbClr val="333333"/>
                </a:solidFill>
                <a:latin typeface="Roboto" panose="02000000000000000000" pitchFamily="2" charset="0"/>
              </a:rPr>
              <a:t>B) A constant can change its values. A variable can have one constant value only.</a:t>
            </a:r>
          </a:p>
          <a:p>
            <a:r>
              <a:rPr lang="en-IN" dirty="0">
                <a:solidFill>
                  <a:srgbClr val="333333"/>
                </a:solidFill>
                <a:latin typeface="Roboto" panose="02000000000000000000" pitchFamily="2" charset="0"/>
              </a:rPr>
              <a:t>C) There is no restriction on number of values for constants or variables.</a:t>
            </a:r>
          </a:p>
          <a:p>
            <a:r>
              <a:rPr lang="en-IN" dirty="0">
                <a:solidFill>
                  <a:srgbClr val="333333"/>
                </a:solidFill>
                <a:latin typeface="Roboto" panose="02000000000000000000" pitchFamily="2" charset="0"/>
              </a:rPr>
              <a:t>D) Constants and Variables can not be used in a singe main function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095802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05EB4-049C-407F-B533-0FE4CF8EC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the correct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FD7F7-82B5-4405-A22C-5EAF5139E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>
                <a:solidFill>
                  <a:srgbClr val="333333"/>
                </a:solidFill>
                <a:latin typeface="Menlo"/>
              </a:rPr>
              <a:t>Find a Character constant.</a:t>
            </a:r>
          </a:p>
          <a:p>
            <a:r>
              <a:rPr lang="en-IN" dirty="0">
                <a:solidFill>
                  <a:srgbClr val="333333"/>
                </a:solidFill>
                <a:latin typeface="Roboto" panose="02000000000000000000" pitchFamily="2" charset="0"/>
              </a:rPr>
              <a:t>A) 'A' 'a' </a:t>
            </a:r>
          </a:p>
          <a:p>
            <a:r>
              <a:rPr lang="en-IN" dirty="0">
                <a:solidFill>
                  <a:srgbClr val="333333"/>
                </a:solidFill>
                <a:latin typeface="Roboto" panose="02000000000000000000" pitchFamily="2" charset="0"/>
              </a:rPr>
              <a:t>B) '1' '9' </a:t>
            </a:r>
          </a:p>
          <a:p>
            <a:r>
              <a:rPr lang="en-IN" dirty="0">
                <a:solidFill>
                  <a:srgbClr val="333333"/>
                </a:solidFill>
                <a:latin typeface="Roboto" panose="02000000000000000000" pitchFamily="2" charset="0"/>
              </a:rPr>
              <a:t>C) '$' '#' </a:t>
            </a:r>
          </a:p>
          <a:p>
            <a:r>
              <a:rPr lang="en-IN" dirty="0">
                <a:solidFill>
                  <a:srgbClr val="333333"/>
                </a:solidFill>
                <a:latin typeface="Roboto" panose="02000000000000000000" pitchFamily="2" charset="0"/>
              </a:rPr>
              <a:t>D) All the above.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81637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604964"/>
            <a:ext cx="8105775" cy="48720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Operator is the symbol which performs some operations on the operands.</a:t>
            </a:r>
          </a:p>
          <a:p>
            <a:pPr>
              <a:buNone/>
            </a:pPr>
            <a:endParaRPr lang="en-US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0070C0"/>
                </a:solidFill>
              </a:rPr>
              <a:t>		5+5=10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5029200" y="3276600"/>
            <a:ext cx="3429000" cy="838200"/>
          </a:xfrm>
          <a:prstGeom prst="wedgeRectCallout">
            <a:avLst>
              <a:gd name="adj1" fmla="val -69649"/>
              <a:gd name="adj2" fmla="val -1976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1"/>
                </a:solidFill>
              </a:rPr>
              <a:t>+ and = are the operator and 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5 and 10 are operands</a:t>
            </a:r>
          </a:p>
        </p:txBody>
      </p:sp>
    </p:spTree>
    <p:extLst>
      <p:ext uri="{BB962C8B-B14F-4D97-AF65-F5344CB8AC3E}">
        <p14:creationId xmlns:p14="http://schemas.microsoft.com/office/powerpoint/2010/main" val="141550093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794" y="381000"/>
            <a:ext cx="8229600" cy="1143000"/>
          </a:xfrm>
        </p:spPr>
        <p:txBody>
          <a:bodyPr/>
          <a:lstStyle/>
          <a:p>
            <a:r>
              <a:rPr lang="en-US" dirty="0"/>
              <a:t>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794" y="1752601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chemeClr val="accent1"/>
                </a:solidFill>
              </a:rPr>
              <a:t>Expressions are the statements or the instruction given to computer to perform some operation. </a:t>
            </a:r>
          </a:p>
          <a:p>
            <a:pPr algn="just"/>
            <a:r>
              <a:rPr lang="en-US" dirty="0">
                <a:solidFill>
                  <a:schemeClr val="accent1"/>
                </a:solidFill>
              </a:rPr>
              <a:t>Every expression results in some value  that can be stored in a variable.</a:t>
            </a:r>
          </a:p>
          <a:p>
            <a:pPr algn="just"/>
            <a:r>
              <a:rPr lang="en-US" dirty="0">
                <a:solidFill>
                  <a:schemeClr val="accent1"/>
                </a:solidFill>
              </a:rPr>
              <a:t>Following are few example of expressions in program:</a:t>
            </a:r>
          </a:p>
          <a:p>
            <a:pPr lvl="1" algn="just"/>
            <a:r>
              <a:rPr lang="en-US" dirty="0">
                <a:solidFill>
                  <a:schemeClr val="tx2"/>
                </a:solidFill>
              </a:rPr>
              <a:t>Expression to calculate speed of a car.</a:t>
            </a:r>
          </a:p>
          <a:p>
            <a:pPr lvl="2" algn="just"/>
            <a:r>
              <a:rPr lang="en-US" dirty="0">
                <a:solidFill>
                  <a:schemeClr val="tx2"/>
                </a:solidFill>
              </a:rPr>
              <a:t>Speed=distance/time</a:t>
            </a:r>
          </a:p>
          <a:p>
            <a:pPr lvl="1" algn="just"/>
            <a:r>
              <a:rPr lang="en-US" dirty="0">
                <a:solidFill>
                  <a:schemeClr val="tx2"/>
                </a:solidFill>
              </a:rPr>
              <a:t>Expression to find similarity of two things.</a:t>
            </a:r>
          </a:p>
          <a:p>
            <a:pPr lvl="2" algn="just"/>
            <a:r>
              <a:rPr lang="en-US" dirty="0">
                <a:solidFill>
                  <a:schemeClr val="tx2"/>
                </a:solidFill>
              </a:rPr>
              <a:t>c=value1&gt;value2  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7322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752600" y="2819400"/>
            <a:ext cx="9982200" cy="35814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Expressions in C are basically </a:t>
            </a:r>
            <a:r>
              <a:rPr lang="en-US" sz="2000" b="1" dirty="0">
                <a:solidFill>
                  <a:schemeClr val="accent1"/>
                </a:solidFill>
              </a:rPr>
              <a:t>operators</a:t>
            </a:r>
            <a:r>
              <a:rPr lang="en-US" sz="2000" dirty="0">
                <a:solidFill>
                  <a:schemeClr val="accent1"/>
                </a:solidFill>
              </a:rPr>
              <a:t> acting on </a:t>
            </a:r>
            <a:r>
              <a:rPr lang="en-US" sz="2000" b="1" dirty="0">
                <a:solidFill>
                  <a:schemeClr val="accent1"/>
                </a:solidFill>
              </a:rPr>
              <a:t>operands</a:t>
            </a:r>
            <a:r>
              <a:rPr lang="en-US" sz="2000" dirty="0">
                <a:solidFill>
                  <a:schemeClr val="accent1"/>
                </a:solidFill>
              </a:rPr>
              <a:t>.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An </a:t>
            </a:r>
            <a:r>
              <a:rPr lang="en-US" sz="2000" b="1" dirty="0">
                <a:solidFill>
                  <a:schemeClr val="accent1"/>
                </a:solidFill>
              </a:rPr>
              <a:t>operand</a:t>
            </a:r>
            <a:r>
              <a:rPr lang="en-US" sz="2000" dirty="0">
                <a:solidFill>
                  <a:schemeClr val="accent1"/>
                </a:solidFill>
              </a:rPr>
              <a:t> is an entity on which operation is to be performed.</a:t>
            </a:r>
          </a:p>
          <a:p>
            <a:endParaRPr lang="en-US" sz="2000" dirty="0">
              <a:solidFill>
                <a:schemeClr val="accent1"/>
              </a:solidFill>
            </a:endParaRPr>
          </a:p>
          <a:p>
            <a:endParaRPr lang="en-US" sz="2000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sz="2000" dirty="0">
                <a:solidFill>
                  <a:schemeClr val="accent1"/>
                </a:solidFill>
              </a:rPr>
              <a:t>	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An </a:t>
            </a:r>
            <a:r>
              <a:rPr lang="en-US" sz="2000" b="1" dirty="0">
                <a:solidFill>
                  <a:schemeClr val="accent1"/>
                </a:solidFill>
              </a:rPr>
              <a:t>operator</a:t>
            </a:r>
            <a:r>
              <a:rPr lang="en-US" sz="2000" dirty="0">
                <a:solidFill>
                  <a:schemeClr val="accent1"/>
                </a:solidFill>
              </a:rPr>
              <a:t> specifies the operation to be applied on operands. </a:t>
            </a:r>
          </a:p>
          <a:p>
            <a:endParaRPr lang="en-US" sz="2000" dirty="0">
              <a:solidFill>
                <a:schemeClr val="accent1"/>
              </a:solidFill>
            </a:endParaRPr>
          </a:p>
          <a:p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>
                <a:solidFill>
                  <a:schemeClr val="accent1"/>
                </a:solidFill>
              </a:rPr>
              <a:t>Expressions are made of one or more operands.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Statements like :</a:t>
            </a:r>
          </a:p>
          <a:p>
            <a:pPr>
              <a:buNone/>
            </a:pPr>
            <a:r>
              <a:rPr lang="en-US" sz="2000" dirty="0">
                <a:solidFill>
                  <a:schemeClr val="accent1"/>
                </a:solidFill>
              </a:rPr>
              <a:t>	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a = b + c</a:t>
            </a:r>
            <a:r>
              <a:rPr lang="en-US" sz="2000" dirty="0">
                <a:solidFill>
                  <a:schemeClr val="accent1"/>
                </a:solidFill>
              </a:rPr>
              <a:t>,  </a:t>
            </a:r>
          </a:p>
          <a:p>
            <a:pPr>
              <a:buNone/>
            </a:pPr>
            <a:r>
              <a:rPr lang="en-US" sz="2000" dirty="0">
                <a:solidFill>
                  <a:schemeClr val="accent1"/>
                </a:solidFill>
              </a:rPr>
              <a:t>	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300 &gt; (8 * k)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81200" y="838200"/>
            <a:ext cx="754380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chemeClr val="accent1"/>
                </a:solidFill>
              </a:rPr>
              <a:t>Example: addition of two numbers, 5+8, these numbers will be operands.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1981200" y="1905000"/>
            <a:ext cx="75438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chemeClr val="accent1"/>
                </a:solidFill>
              </a:rPr>
              <a:t>Example: The addition, subtraction, etc will be operators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75813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BE67BD-0473-4EFC-91C3-E0A26B25FF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1EA689-5C74-45D1-9FFF-6ED8D2D3D58E}"/>
              </a:ext>
            </a:extLst>
          </p:cNvPr>
          <p:cNvSpPr txBox="1"/>
          <p:nvPr/>
        </p:nvSpPr>
        <p:spPr>
          <a:xfrm>
            <a:off x="2209800" y="1447800"/>
            <a:ext cx="8001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b="1" dirty="0">
                <a:solidFill>
                  <a:srgbClr val="333333"/>
                </a:solidFill>
                <a:latin typeface="Menlo"/>
              </a:rPr>
              <a:t>What is length of an Identifier that is unique for Non Global Variables and Non Function Names.?</a:t>
            </a:r>
          </a:p>
          <a:p>
            <a:pPr algn="l"/>
            <a:r>
              <a:rPr lang="en-IN" dirty="0">
                <a:solidFill>
                  <a:srgbClr val="333333"/>
                </a:solidFill>
                <a:latin typeface="Roboto" panose="02000000000000000000" pitchFamily="2" charset="0"/>
              </a:rPr>
              <a:t>A) 32</a:t>
            </a:r>
          </a:p>
          <a:p>
            <a:pPr algn="l"/>
            <a:r>
              <a:rPr lang="en-IN" dirty="0">
                <a:solidFill>
                  <a:srgbClr val="333333"/>
                </a:solidFill>
                <a:latin typeface="Roboto" panose="02000000000000000000" pitchFamily="2" charset="0"/>
              </a:rPr>
              <a:t>B) 63</a:t>
            </a:r>
          </a:p>
          <a:p>
            <a:pPr algn="l"/>
            <a:r>
              <a:rPr lang="en-IN" dirty="0">
                <a:solidFill>
                  <a:srgbClr val="333333"/>
                </a:solidFill>
                <a:latin typeface="Roboto" panose="02000000000000000000" pitchFamily="2" charset="0"/>
              </a:rPr>
              <a:t>C) 64</a:t>
            </a:r>
          </a:p>
          <a:p>
            <a:pPr algn="l"/>
            <a:r>
              <a:rPr lang="en-IN" dirty="0">
                <a:solidFill>
                  <a:srgbClr val="333333"/>
                </a:solidFill>
                <a:latin typeface="Roboto" panose="02000000000000000000" pitchFamily="2" charset="0"/>
              </a:rPr>
              <a:t>D) 68</a:t>
            </a:r>
          </a:p>
          <a:p>
            <a:pPr algn="l"/>
            <a:r>
              <a:rPr lang="en-IN" dirty="0">
                <a:solidFill>
                  <a:srgbClr val="333333"/>
                </a:solidFill>
                <a:latin typeface="Roboto" panose="02000000000000000000" pitchFamily="2" charset="0"/>
              </a:rPr>
              <a:t>Answer </a:t>
            </a:r>
            <a:r>
              <a:rPr lang="en-IN" b="1" dirty="0">
                <a:solidFill>
                  <a:srgbClr val="333333"/>
                </a:solidFill>
                <a:latin typeface="Roboto" panose="02000000000000000000" pitchFamily="2" charset="0"/>
              </a:rPr>
              <a:t>B</a:t>
            </a:r>
          </a:p>
          <a:p>
            <a:pPr algn="l"/>
            <a:r>
              <a:rPr lang="en-IN" b="1" dirty="0">
                <a:solidFill>
                  <a:srgbClr val="333333"/>
                </a:solidFill>
                <a:latin typeface="Roboto" panose="02000000000000000000" pitchFamily="2" charset="0"/>
              </a:rPr>
              <a:t>Explanation: if 31 is present choose. Because old compilers support up to 31 only.</a:t>
            </a:r>
          </a:p>
          <a:p>
            <a:pPr algn="l"/>
            <a:r>
              <a:rPr lang="en-IN" b="1" dirty="0" err="1">
                <a:solidFill>
                  <a:srgbClr val="333333"/>
                </a:solidFill>
                <a:latin typeface="Roboto" panose="02000000000000000000" pitchFamily="2" charset="0"/>
              </a:rPr>
              <a:t>Upto</a:t>
            </a:r>
            <a:r>
              <a:rPr lang="en-IN" b="1" dirty="0">
                <a:solidFill>
                  <a:srgbClr val="333333"/>
                </a:solidFill>
                <a:latin typeface="Roboto" panose="02000000000000000000" pitchFamily="2" charset="0"/>
              </a:rPr>
              <a:t> first 63 characters you can show differentiation in the name of say </a:t>
            </a:r>
          </a:p>
          <a:p>
            <a:pPr algn="l"/>
            <a:r>
              <a:rPr lang="en-IN" b="1" dirty="0">
                <a:solidFill>
                  <a:srgbClr val="333333"/>
                </a:solidFill>
                <a:latin typeface="Roboto" panose="02000000000000000000" pitchFamily="2" charset="0"/>
              </a:rPr>
              <a:t>int abcdefghijklmnopqrstuvwxyz1234567788= 10;</a:t>
            </a:r>
          </a:p>
          <a:p>
            <a:pPr algn="l"/>
            <a:r>
              <a:rPr lang="en-IN" b="1" dirty="0">
                <a:solidFill>
                  <a:srgbClr val="333333"/>
                </a:solidFill>
                <a:latin typeface="Roboto" panose="02000000000000000000" pitchFamily="2" charset="0"/>
              </a:rPr>
              <a:t>int abcdefghijklmnopqrstuvwxyz1234567799 = 20;</a:t>
            </a:r>
          </a:p>
        </p:txBody>
      </p:sp>
    </p:spTree>
    <p:extLst>
      <p:ext uri="{BB962C8B-B14F-4D97-AF65-F5344CB8AC3E}">
        <p14:creationId xmlns:p14="http://schemas.microsoft.com/office/powerpoint/2010/main" val="33294640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Types of operators are: 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Arithmetic operator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Unary operator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Relational operator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Logical operator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Assignment operator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Conditional operator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Bitwise operator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Special operator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32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7"/>
          <p:cNvGrpSpPr>
            <a:grpSpLocks/>
          </p:cNvGrpSpPr>
          <p:nvPr/>
        </p:nvGrpSpPr>
        <p:grpSpPr bwMode="auto">
          <a:xfrm>
            <a:off x="2133600" y="666527"/>
            <a:ext cx="7924800" cy="5884996"/>
            <a:chOff x="2638" y="762"/>
            <a:chExt cx="2933" cy="3509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638" y="2381"/>
              <a:ext cx="756" cy="288"/>
            </a:xfrm>
            <a:custGeom>
              <a:avLst/>
              <a:gdLst>
                <a:gd name="T0" fmla="*/ 756 w 20000"/>
                <a:gd name="T1" fmla="*/ 0 h 20000"/>
                <a:gd name="T2" fmla="*/ 756 w 20000"/>
                <a:gd name="T3" fmla="*/ 288 h 20000"/>
                <a:gd name="T4" fmla="*/ 0 w 20000"/>
                <a:gd name="T5" fmla="*/ 288 h 20000"/>
                <a:gd name="T6" fmla="*/ 0 w 20000"/>
                <a:gd name="T7" fmla="*/ 0 h 20000"/>
                <a:gd name="T8" fmla="*/ 756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19988" y="0"/>
                  </a:moveTo>
                  <a:lnTo>
                    <a:pt x="19988" y="19972"/>
                  </a:lnTo>
                  <a:lnTo>
                    <a:pt x="0" y="19972"/>
                  </a:lnTo>
                  <a:lnTo>
                    <a:pt x="0" y="0"/>
                  </a:lnTo>
                  <a:lnTo>
                    <a:pt x="19988" y="0"/>
                  </a:lnTo>
                  <a:close/>
                </a:path>
              </a:pathLst>
            </a:cu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638" y="1545"/>
              <a:ext cx="756" cy="288"/>
            </a:xfrm>
            <a:custGeom>
              <a:avLst/>
              <a:gdLst>
                <a:gd name="T0" fmla="*/ 756 w 20000"/>
                <a:gd name="T1" fmla="*/ 0 h 20000"/>
                <a:gd name="T2" fmla="*/ 756 w 20000"/>
                <a:gd name="T3" fmla="*/ 288 h 20000"/>
                <a:gd name="T4" fmla="*/ 0 w 20000"/>
                <a:gd name="T5" fmla="*/ 288 h 20000"/>
                <a:gd name="T6" fmla="*/ 0 w 20000"/>
                <a:gd name="T7" fmla="*/ 0 h 20000"/>
                <a:gd name="T8" fmla="*/ 756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19988" y="0"/>
                  </a:moveTo>
                  <a:lnTo>
                    <a:pt x="19988" y="19972"/>
                  </a:lnTo>
                  <a:lnTo>
                    <a:pt x="0" y="19972"/>
                  </a:lnTo>
                  <a:lnTo>
                    <a:pt x="0" y="0"/>
                  </a:lnTo>
                  <a:lnTo>
                    <a:pt x="19988" y="0"/>
                  </a:lnTo>
                  <a:close/>
                </a:path>
              </a:pathLst>
            </a:cu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638" y="2381"/>
              <a:ext cx="756" cy="288"/>
            </a:xfrm>
            <a:custGeom>
              <a:avLst/>
              <a:gdLst>
                <a:gd name="T0" fmla="*/ 756 w 20000"/>
                <a:gd name="T1" fmla="*/ 0 h 20000"/>
                <a:gd name="T2" fmla="*/ 756 w 20000"/>
                <a:gd name="T3" fmla="*/ 288 h 20000"/>
                <a:gd name="T4" fmla="*/ 0 w 20000"/>
                <a:gd name="T5" fmla="*/ 288 h 20000"/>
                <a:gd name="T6" fmla="*/ 0 w 20000"/>
                <a:gd name="T7" fmla="*/ 0 h 20000"/>
                <a:gd name="T8" fmla="*/ 756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19988" y="0"/>
                  </a:moveTo>
                  <a:lnTo>
                    <a:pt x="19988" y="19972"/>
                  </a:lnTo>
                  <a:lnTo>
                    <a:pt x="0" y="19972"/>
                  </a:lnTo>
                  <a:lnTo>
                    <a:pt x="0" y="0"/>
                  </a:lnTo>
                  <a:lnTo>
                    <a:pt x="19988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844" y="2472"/>
              <a:ext cx="342" cy="112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ea typeface="Mincho" charset="-128"/>
                </a:rPr>
                <a:t>Loader</a:t>
              </a:r>
              <a:endParaRPr lang="en-US" dirty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l" eaLnBrk="0" hangingPunct="0">
                <a:spcBef>
                  <a:spcPct val="0"/>
                </a:spcBef>
              </a:pPr>
              <a:endParaRPr lang="en-US" dirty="0">
                <a:solidFill>
                  <a:schemeClr val="bg1"/>
                </a:solidFill>
                <a:latin typeface="Times New Roman" pitchFamily="18" charset="0"/>
                <a:ea typeface="Mincho" charset="-128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3396" y="912"/>
              <a:ext cx="324" cy="0"/>
            </a:xfrm>
            <a:custGeom>
              <a:avLst/>
              <a:gdLst>
                <a:gd name="T0" fmla="*/ 324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19972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3175">
              <a:solidFill>
                <a:schemeClr val="accent2"/>
              </a:solidFill>
              <a:round/>
              <a:headEnd type="triangle" w="med" len="sm"/>
              <a:tailEnd type="triangle" w="med" len="sm"/>
            </a:ln>
          </p:spPr>
          <p:txBody>
            <a:bodyPr/>
            <a:lstStyle/>
            <a:p>
              <a:endParaRPr lang="en-US">
                <a:ln>
                  <a:solidFill>
                    <a:schemeClr val="accent2"/>
                  </a:solidFill>
                </a:ln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396" y="1305"/>
              <a:ext cx="324" cy="0"/>
            </a:xfrm>
            <a:custGeom>
              <a:avLst/>
              <a:gdLst>
                <a:gd name="T0" fmla="*/ 324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19972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3175">
              <a:solidFill>
                <a:schemeClr val="accent2"/>
              </a:solidFill>
              <a:round/>
              <a:headEnd type="triangle" w="med" len="sm"/>
              <a:tailEnd type="triangle" w="med" len="sm"/>
            </a:ln>
          </p:spPr>
          <p:txBody>
            <a:bodyPr/>
            <a:lstStyle/>
            <a:p>
              <a:endParaRPr lang="en-US">
                <a:ln>
                  <a:solidFill>
                    <a:schemeClr val="accent2"/>
                  </a:solidFill>
                </a:ln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396" y="2525"/>
              <a:ext cx="324" cy="0"/>
            </a:xfrm>
            <a:custGeom>
              <a:avLst/>
              <a:gdLst>
                <a:gd name="T0" fmla="*/ 324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19972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3175">
              <a:solidFill>
                <a:schemeClr val="accent2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3653" y="2310"/>
              <a:ext cx="592" cy="19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indent="228600">
                <a:spcBef>
                  <a:spcPct val="0"/>
                </a:spcBef>
              </a:pPr>
              <a:r>
                <a:rPr lang="en-US" sz="1300" dirty="0">
                  <a:latin typeface="Times New Roman" pitchFamily="18" charset="0"/>
                  <a:cs typeface="Times New Roman" pitchFamily="18" charset="0"/>
                </a:rPr>
                <a:t>Primary Memory</a:t>
              </a:r>
            </a:p>
            <a:p>
              <a:pPr indent="228600" eaLnBrk="0" hangingPunct="0">
                <a:spcBef>
                  <a:spcPct val="0"/>
                </a:spcBef>
              </a:pPr>
              <a:endParaRPr lang="en-US" sz="13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396" y="3533"/>
              <a:ext cx="324" cy="0"/>
            </a:xfrm>
            <a:custGeom>
              <a:avLst/>
              <a:gdLst>
                <a:gd name="T0" fmla="*/ 324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19972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2"/>
              </a:solidFill>
              <a:round/>
              <a:headEnd type="triangle" w="med" len="sm"/>
              <a:tailEnd type="triangle" w="med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4260" y="2304"/>
              <a:ext cx="108" cy="959"/>
              <a:chOff x="0" y="0"/>
              <a:chExt cx="19999" cy="19999"/>
            </a:xfrm>
          </p:grpSpPr>
          <p:sp>
            <p:nvSpPr>
              <p:cNvPr id="151" name="Arc 15"/>
              <p:cNvSpPr>
                <a:spLocks/>
              </p:cNvSpPr>
              <p:nvPr/>
            </p:nvSpPr>
            <p:spPr bwMode="auto">
              <a:xfrm>
                <a:off x="0" y="0"/>
                <a:ext cx="10041" cy="5006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06 h 21600"/>
                  <a:gd name="T4" fmla="*/ 0 w 21600"/>
                  <a:gd name="T5" fmla="*/ 500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Arc 16"/>
              <p:cNvSpPr>
                <a:spLocks/>
              </p:cNvSpPr>
              <p:nvPr/>
            </p:nvSpPr>
            <p:spPr bwMode="auto">
              <a:xfrm flipV="1">
                <a:off x="0" y="14993"/>
                <a:ext cx="10041" cy="5006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06 h 21600"/>
                  <a:gd name="T4" fmla="*/ 0 w 21600"/>
                  <a:gd name="T5" fmla="*/ 500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Arc 17"/>
              <p:cNvSpPr>
                <a:spLocks/>
              </p:cNvSpPr>
              <p:nvPr/>
            </p:nvSpPr>
            <p:spPr bwMode="auto">
              <a:xfrm flipH="1">
                <a:off x="9958" y="9995"/>
                <a:ext cx="10041" cy="5006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06 h 21600"/>
                  <a:gd name="T4" fmla="*/ 0 w 21600"/>
                  <a:gd name="T5" fmla="*/ 500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Arc 18"/>
              <p:cNvSpPr>
                <a:spLocks/>
              </p:cNvSpPr>
              <p:nvPr/>
            </p:nvSpPr>
            <p:spPr bwMode="auto">
              <a:xfrm flipH="1" flipV="1">
                <a:off x="9958" y="4998"/>
                <a:ext cx="10041" cy="5006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06 h 21600"/>
                  <a:gd name="T4" fmla="*/ 0 w 21600"/>
                  <a:gd name="T5" fmla="*/ 500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9"/>
            <p:cNvGrpSpPr>
              <a:grpSpLocks/>
            </p:cNvGrpSpPr>
            <p:nvPr/>
          </p:nvGrpSpPr>
          <p:grpSpPr bwMode="auto">
            <a:xfrm>
              <a:off x="4260" y="3312"/>
              <a:ext cx="108" cy="959"/>
              <a:chOff x="0" y="0"/>
              <a:chExt cx="19999" cy="19999"/>
            </a:xfrm>
          </p:grpSpPr>
          <p:sp>
            <p:nvSpPr>
              <p:cNvPr id="147" name="Arc 20"/>
              <p:cNvSpPr>
                <a:spLocks/>
              </p:cNvSpPr>
              <p:nvPr/>
            </p:nvSpPr>
            <p:spPr bwMode="auto">
              <a:xfrm>
                <a:off x="0" y="0"/>
                <a:ext cx="10041" cy="5006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06 h 21600"/>
                  <a:gd name="T4" fmla="*/ 0 w 21600"/>
                  <a:gd name="T5" fmla="*/ 500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Arc 21"/>
              <p:cNvSpPr>
                <a:spLocks/>
              </p:cNvSpPr>
              <p:nvPr/>
            </p:nvSpPr>
            <p:spPr bwMode="auto">
              <a:xfrm flipV="1">
                <a:off x="0" y="14993"/>
                <a:ext cx="10041" cy="5006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06 h 21600"/>
                  <a:gd name="T4" fmla="*/ 0 w 21600"/>
                  <a:gd name="T5" fmla="*/ 500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Arc 22"/>
              <p:cNvSpPr>
                <a:spLocks/>
              </p:cNvSpPr>
              <p:nvPr/>
            </p:nvSpPr>
            <p:spPr bwMode="auto">
              <a:xfrm flipH="1">
                <a:off x="9958" y="9995"/>
                <a:ext cx="10041" cy="5006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06 h 21600"/>
                  <a:gd name="T4" fmla="*/ 0 w 21600"/>
                  <a:gd name="T5" fmla="*/ 500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Arc 23"/>
              <p:cNvSpPr>
                <a:spLocks/>
              </p:cNvSpPr>
              <p:nvPr/>
            </p:nvSpPr>
            <p:spPr bwMode="auto">
              <a:xfrm flipH="1" flipV="1">
                <a:off x="9958" y="4998"/>
                <a:ext cx="10041" cy="5006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06 h 21600"/>
                  <a:gd name="T4" fmla="*/ 0 w 21600"/>
                  <a:gd name="T5" fmla="*/ 500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4260" y="768"/>
              <a:ext cx="108" cy="287"/>
              <a:chOff x="0" y="0"/>
              <a:chExt cx="19999" cy="20001"/>
            </a:xfrm>
          </p:grpSpPr>
          <p:sp>
            <p:nvSpPr>
              <p:cNvPr id="143" name="Arc 25"/>
              <p:cNvSpPr>
                <a:spLocks/>
              </p:cNvSpPr>
              <p:nvPr/>
            </p:nvSpPr>
            <p:spPr bwMode="auto">
              <a:xfrm>
                <a:off x="0" y="0"/>
                <a:ext cx="10041" cy="5021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21 h 21600"/>
                  <a:gd name="T4" fmla="*/ 0 w 21600"/>
                  <a:gd name="T5" fmla="*/ 502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Arc 26"/>
              <p:cNvSpPr>
                <a:spLocks/>
              </p:cNvSpPr>
              <p:nvPr/>
            </p:nvSpPr>
            <p:spPr bwMode="auto">
              <a:xfrm flipV="1">
                <a:off x="0" y="14980"/>
                <a:ext cx="10041" cy="5021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21 h 21600"/>
                  <a:gd name="T4" fmla="*/ 0 w 21600"/>
                  <a:gd name="T5" fmla="*/ 502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Arc 27"/>
              <p:cNvSpPr>
                <a:spLocks/>
              </p:cNvSpPr>
              <p:nvPr/>
            </p:nvSpPr>
            <p:spPr bwMode="auto">
              <a:xfrm flipH="1">
                <a:off x="9958" y="9987"/>
                <a:ext cx="10041" cy="5021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21 h 21600"/>
                  <a:gd name="T4" fmla="*/ 0 w 21600"/>
                  <a:gd name="T5" fmla="*/ 502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Arc 28"/>
              <p:cNvSpPr>
                <a:spLocks/>
              </p:cNvSpPr>
              <p:nvPr/>
            </p:nvSpPr>
            <p:spPr bwMode="auto">
              <a:xfrm flipH="1" flipV="1">
                <a:off x="9958" y="4993"/>
                <a:ext cx="10041" cy="5021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21 h 21600"/>
                  <a:gd name="T4" fmla="*/ 0 w 21600"/>
                  <a:gd name="T5" fmla="*/ 502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rc 29"/>
            <p:cNvSpPr>
              <a:spLocks/>
            </p:cNvSpPr>
            <p:nvPr/>
          </p:nvSpPr>
          <p:spPr bwMode="auto">
            <a:xfrm>
              <a:off x="4260" y="1155"/>
              <a:ext cx="54" cy="72"/>
            </a:xfrm>
            <a:custGeom>
              <a:avLst/>
              <a:gdLst>
                <a:gd name="T0" fmla="*/ 0 w 21600"/>
                <a:gd name="T1" fmla="*/ 0 h 21600"/>
                <a:gd name="T2" fmla="*/ 54 w 21600"/>
                <a:gd name="T3" fmla="*/ 72 h 21600"/>
                <a:gd name="T4" fmla="*/ 0 w 21600"/>
                <a:gd name="T5" fmla="*/ 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Arc 30"/>
            <p:cNvSpPr>
              <a:spLocks/>
            </p:cNvSpPr>
            <p:nvPr/>
          </p:nvSpPr>
          <p:spPr bwMode="auto">
            <a:xfrm flipV="1">
              <a:off x="4260" y="1371"/>
              <a:ext cx="54" cy="72"/>
            </a:xfrm>
            <a:custGeom>
              <a:avLst/>
              <a:gdLst>
                <a:gd name="T0" fmla="*/ 0 w 21600"/>
                <a:gd name="T1" fmla="*/ 0 h 21600"/>
                <a:gd name="T2" fmla="*/ 54 w 21600"/>
                <a:gd name="T3" fmla="*/ 72 h 21600"/>
                <a:gd name="T4" fmla="*/ 0 w 21600"/>
                <a:gd name="T5" fmla="*/ 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Arc 31"/>
            <p:cNvSpPr>
              <a:spLocks/>
            </p:cNvSpPr>
            <p:nvPr/>
          </p:nvSpPr>
          <p:spPr bwMode="auto">
            <a:xfrm flipH="1">
              <a:off x="4314" y="1299"/>
              <a:ext cx="54" cy="72"/>
            </a:xfrm>
            <a:custGeom>
              <a:avLst/>
              <a:gdLst>
                <a:gd name="T0" fmla="*/ 0 w 21600"/>
                <a:gd name="T1" fmla="*/ 0 h 21600"/>
                <a:gd name="T2" fmla="*/ 54 w 21600"/>
                <a:gd name="T3" fmla="*/ 72 h 21600"/>
                <a:gd name="T4" fmla="*/ 0 w 21600"/>
                <a:gd name="T5" fmla="*/ 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Arc 32"/>
            <p:cNvSpPr>
              <a:spLocks/>
            </p:cNvSpPr>
            <p:nvPr/>
          </p:nvSpPr>
          <p:spPr bwMode="auto">
            <a:xfrm flipH="1" flipV="1">
              <a:off x="4314" y="1227"/>
              <a:ext cx="54" cy="72"/>
            </a:xfrm>
            <a:custGeom>
              <a:avLst/>
              <a:gdLst>
                <a:gd name="T0" fmla="*/ 0 w 21600"/>
                <a:gd name="T1" fmla="*/ 0 h 21600"/>
                <a:gd name="T2" fmla="*/ 54 w 21600"/>
                <a:gd name="T3" fmla="*/ 72 h 21600"/>
                <a:gd name="T4" fmla="*/ 0 w 21600"/>
                <a:gd name="T5" fmla="*/ 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33"/>
            <p:cNvSpPr>
              <a:spLocks noChangeArrowheads="1"/>
            </p:cNvSpPr>
            <p:nvPr/>
          </p:nvSpPr>
          <p:spPr bwMode="auto">
            <a:xfrm>
              <a:off x="4419" y="787"/>
              <a:ext cx="1149" cy="30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>
                <a:spcBef>
                  <a:spcPct val="0"/>
                </a:spcBef>
              </a:pPr>
              <a:r>
                <a:rPr lang="en-US" sz="1400" dirty="0">
                  <a:latin typeface="Times" pitchFamily="18" charset="0"/>
                </a:rPr>
                <a:t>Program is created in</a:t>
              </a:r>
            </a:p>
            <a:p>
              <a:pPr algn="just" eaLnBrk="0" hangingPunct="0">
                <a:spcBef>
                  <a:spcPct val="0"/>
                </a:spcBef>
              </a:pPr>
              <a:r>
                <a:rPr lang="en-US" sz="1400" dirty="0">
                  <a:latin typeface="Times" pitchFamily="18" charset="0"/>
                </a:rPr>
                <a:t>the editor and stored</a:t>
              </a:r>
            </a:p>
            <a:p>
              <a:pPr algn="just" eaLnBrk="0" hangingPunct="0">
                <a:spcBef>
                  <a:spcPct val="0"/>
                </a:spcBef>
              </a:pPr>
              <a:r>
                <a:rPr lang="en-US" sz="1400" dirty="0">
                  <a:latin typeface="Times" pitchFamily="18" charset="0"/>
                </a:rPr>
                <a:t>on disk.</a:t>
              </a:r>
            </a:p>
            <a:p>
              <a:pPr algn="l" eaLnBrk="0" hangingPunct="0">
                <a:spcBef>
                  <a:spcPct val="0"/>
                </a:spcBef>
              </a:pPr>
              <a:endParaRPr lang="en-US" sz="1400" dirty="0">
                <a:latin typeface="Times New Roman" pitchFamily="18" charset="0"/>
              </a:endParaRPr>
            </a:p>
          </p:txBody>
        </p:sp>
        <p:sp>
          <p:nvSpPr>
            <p:cNvPr id="24" name="Rectangle 34"/>
            <p:cNvSpPr>
              <a:spLocks noChangeArrowheads="1"/>
            </p:cNvSpPr>
            <p:nvPr/>
          </p:nvSpPr>
          <p:spPr bwMode="auto">
            <a:xfrm>
              <a:off x="4419" y="1218"/>
              <a:ext cx="1149" cy="191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>
                <a:spcBef>
                  <a:spcPct val="0"/>
                </a:spcBef>
              </a:pPr>
              <a:r>
                <a:rPr lang="en-US" sz="1400" dirty="0">
                  <a:latin typeface="Times" pitchFamily="18" charset="0"/>
                </a:rPr>
                <a:t>Preprocessor program</a:t>
              </a:r>
            </a:p>
            <a:p>
              <a:pPr algn="just" eaLnBrk="0" hangingPunct="0">
                <a:spcBef>
                  <a:spcPct val="0"/>
                </a:spcBef>
              </a:pPr>
              <a:r>
                <a:rPr lang="en-US" sz="1400" dirty="0">
                  <a:latin typeface="Times" pitchFamily="18" charset="0"/>
                </a:rPr>
                <a:t>processes the code.</a:t>
              </a:r>
            </a:p>
            <a:p>
              <a:pPr algn="l" eaLnBrk="0" hangingPunct="0">
                <a:spcBef>
                  <a:spcPct val="0"/>
                </a:spcBef>
              </a:pPr>
              <a:endParaRPr lang="en-US" sz="1400" dirty="0">
                <a:latin typeface="Times New Roman" pitchFamily="18" charset="0"/>
              </a:endParaRPr>
            </a:p>
          </p:txBody>
        </p:sp>
        <p:sp>
          <p:nvSpPr>
            <p:cNvPr id="25" name="Rectangle 35"/>
            <p:cNvSpPr>
              <a:spLocks noChangeArrowheads="1"/>
            </p:cNvSpPr>
            <p:nvPr/>
          </p:nvSpPr>
          <p:spPr bwMode="auto">
            <a:xfrm>
              <a:off x="4422" y="2703"/>
              <a:ext cx="1149" cy="47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>
                <a:spcBef>
                  <a:spcPct val="0"/>
                </a:spcBef>
              </a:pPr>
              <a:r>
                <a:rPr lang="en-US" sz="1400" dirty="0">
                  <a:latin typeface="Times" pitchFamily="18" charset="0"/>
                </a:rPr>
                <a:t>Loader puts program in memory.</a:t>
              </a:r>
            </a:p>
            <a:p>
              <a:pPr algn="l" eaLnBrk="0" hangingPunct="0">
                <a:spcBef>
                  <a:spcPct val="0"/>
                </a:spcBef>
              </a:pPr>
              <a:endParaRPr lang="en-US" sz="1400" dirty="0">
                <a:latin typeface="Times New Roman" pitchFamily="18" charset="0"/>
              </a:endParaRPr>
            </a:p>
          </p:txBody>
        </p:sp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4419" y="3518"/>
              <a:ext cx="1149" cy="57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>
                <a:spcBef>
                  <a:spcPct val="0"/>
                </a:spcBef>
              </a:pPr>
              <a:r>
                <a:rPr lang="en-US" sz="1400" dirty="0">
                  <a:latin typeface="Times" pitchFamily="18" charset="0"/>
                </a:rPr>
                <a:t>CPU takes each</a:t>
              </a:r>
            </a:p>
            <a:p>
              <a:pPr algn="just" eaLnBrk="0" hangingPunct="0">
                <a:spcBef>
                  <a:spcPct val="0"/>
                </a:spcBef>
              </a:pPr>
              <a:r>
                <a:rPr lang="en-US" sz="1400" dirty="0">
                  <a:latin typeface="Times" pitchFamily="18" charset="0"/>
                </a:rPr>
                <a:t>instruction and</a:t>
              </a:r>
            </a:p>
            <a:p>
              <a:pPr algn="just" eaLnBrk="0" hangingPunct="0">
                <a:spcBef>
                  <a:spcPct val="0"/>
                </a:spcBef>
              </a:pPr>
              <a:r>
                <a:rPr lang="en-US" sz="1400" dirty="0">
                  <a:latin typeface="Times" pitchFamily="18" charset="0"/>
                </a:rPr>
                <a:t>executes it, possibly</a:t>
              </a:r>
            </a:p>
            <a:p>
              <a:pPr algn="just" eaLnBrk="0" hangingPunct="0">
                <a:spcBef>
                  <a:spcPct val="0"/>
                </a:spcBef>
              </a:pPr>
              <a:r>
                <a:rPr lang="en-US" sz="1400" dirty="0">
                  <a:latin typeface="Times" pitchFamily="18" charset="0"/>
                </a:rPr>
                <a:t>storing new data</a:t>
              </a:r>
            </a:p>
            <a:p>
              <a:pPr algn="just" eaLnBrk="0" hangingPunct="0">
                <a:spcBef>
                  <a:spcPct val="0"/>
                </a:spcBef>
              </a:pPr>
              <a:r>
                <a:rPr lang="en-US" sz="1400" dirty="0">
                  <a:latin typeface="Times" pitchFamily="18" charset="0"/>
                </a:rPr>
                <a:t>values as the program</a:t>
              </a:r>
            </a:p>
            <a:p>
              <a:pPr algn="just" eaLnBrk="0" hangingPunct="0">
                <a:spcBef>
                  <a:spcPct val="0"/>
                </a:spcBef>
              </a:pPr>
              <a:r>
                <a:rPr lang="en-US" sz="1400" dirty="0">
                  <a:latin typeface="Times" pitchFamily="18" charset="0"/>
                </a:rPr>
                <a:t>executes.</a:t>
              </a:r>
            </a:p>
            <a:p>
              <a:pPr algn="l" eaLnBrk="0" hangingPunct="0">
                <a:spcBef>
                  <a:spcPct val="0"/>
                </a:spcBef>
              </a:pPr>
              <a:endParaRPr lang="en-US" sz="1400" dirty="0">
                <a:latin typeface="Times New Roman" pitchFamily="18" charset="0"/>
              </a:endParaRPr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2638" y="1545"/>
              <a:ext cx="756" cy="288"/>
            </a:xfrm>
            <a:custGeom>
              <a:avLst/>
              <a:gdLst>
                <a:gd name="T0" fmla="*/ 756 w 20000"/>
                <a:gd name="T1" fmla="*/ 0 h 20000"/>
                <a:gd name="T2" fmla="*/ 756 w 20000"/>
                <a:gd name="T3" fmla="*/ 288 h 20000"/>
                <a:gd name="T4" fmla="*/ 0 w 20000"/>
                <a:gd name="T5" fmla="*/ 288 h 20000"/>
                <a:gd name="T6" fmla="*/ 0 w 20000"/>
                <a:gd name="T7" fmla="*/ 0 h 20000"/>
                <a:gd name="T8" fmla="*/ 756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19988" y="0"/>
                  </a:moveTo>
                  <a:lnTo>
                    <a:pt x="19988" y="19972"/>
                  </a:lnTo>
                  <a:lnTo>
                    <a:pt x="0" y="19972"/>
                  </a:lnTo>
                  <a:lnTo>
                    <a:pt x="0" y="0"/>
                  </a:lnTo>
                  <a:lnTo>
                    <a:pt x="19988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38"/>
            <p:cNvSpPr>
              <a:spLocks noChangeArrowheads="1"/>
            </p:cNvSpPr>
            <p:nvPr/>
          </p:nvSpPr>
          <p:spPr bwMode="auto">
            <a:xfrm>
              <a:off x="2790" y="1635"/>
              <a:ext cx="450" cy="112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ea typeface="Mincho" charset="-128"/>
                </a:rPr>
                <a:t>Compiler</a:t>
              </a:r>
              <a:endParaRPr lang="en-US" dirty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l" eaLnBrk="0" hangingPunct="0">
                <a:spcBef>
                  <a:spcPct val="0"/>
                </a:spcBef>
              </a:pPr>
              <a:endParaRPr lang="en-US" dirty="0">
                <a:solidFill>
                  <a:schemeClr val="bg1"/>
                </a:solidFill>
                <a:latin typeface="Times New Roman" pitchFamily="18" charset="0"/>
                <a:ea typeface="Mincho" charset="-128"/>
              </a:endParaRPr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3396" y="1689"/>
              <a:ext cx="324" cy="0"/>
            </a:xfrm>
            <a:custGeom>
              <a:avLst/>
              <a:gdLst>
                <a:gd name="T0" fmla="*/ 324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19972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2"/>
              </a:solidFill>
              <a:round/>
              <a:headEnd type="triangle" w="med" len="sm"/>
              <a:tailEnd type="triangle" w="med" len="sm"/>
            </a:ln>
          </p:spPr>
          <p:txBody>
            <a:bodyPr/>
            <a:lstStyle/>
            <a:p>
              <a:endParaRPr lang="en-US">
                <a:ln>
                  <a:solidFill>
                    <a:schemeClr val="accent2"/>
                  </a:solidFill>
                </a:ln>
              </a:endParaRPr>
            </a:p>
          </p:txBody>
        </p:sp>
        <p:grpSp>
          <p:nvGrpSpPr>
            <p:cNvPr id="30" name="Group 40"/>
            <p:cNvGrpSpPr>
              <a:grpSpLocks/>
            </p:cNvGrpSpPr>
            <p:nvPr/>
          </p:nvGrpSpPr>
          <p:grpSpPr bwMode="auto">
            <a:xfrm>
              <a:off x="4260" y="1538"/>
              <a:ext cx="108" cy="287"/>
              <a:chOff x="0" y="0"/>
              <a:chExt cx="19999" cy="20001"/>
            </a:xfrm>
          </p:grpSpPr>
          <p:sp>
            <p:nvSpPr>
              <p:cNvPr id="139" name="Arc 41"/>
              <p:cNvSpPr>
                <a:spLocks/>
              </p:cNvSpPr>
              <p:nvPr/>
            </p:nvSpPr>
            <p:spPr bwMode="auto">
              <a:xfrm>
                <a:off x="0" y="0"/>
                <a:ext cx="10041" cy="5021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21 h 21600"/>
                  <a:gd name="T4" fmla="*/ 0 w 21600"/>
                  <a:gd name="T5" fmla="*/ 502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Arc 42"/>
              <p:cNvSpPr>
                <a:spLocks/>
              </p:cNvSpPr>
              <p:nvPr/>
            </p:nvSpPr>
            <p:spPr bwMode="auto">
              <a:xfrm flipV="1">
                <a:off x="0" y="14980"/>
                <a:ext cx="10041" cy="5021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21 h 21600"/>
                  <a:gd name="T4" fmla="*/ 0 w 21600"/>
                  <a:gd name="T5" fmla="*/ 502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Arc 43"/>
              <p:cNvSpPr>
                <a:spLocks/>
              </p:cNvSpPr>
              <p:nvPr/>
            </p:nvSpPr>
            <p:spPr bwMode="auto">
              <a:xfrm flipH="1">
                <a:off x="9958" y="9987"/>
                <a:ext cx="10041" cy="5021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21 h 21600"/>
                  <a:gd name="T4" fmla="*/ 0 w 21600"/>
                  <a:gd name="T5" fmla="*/ 502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Arc 44"/>
              <p:cNvSpPr>
                <a:spLocks/>
              </p:cNvSpPr>
              <p:nvPr/>
            </p:nvSpPr>
            <p:spPr bwMode="auto">
              <a:xfrm flipH="1" flipV="1">
                <a:off x="9958" y="4993"/>
                <a:ext cx="10041" cy="5021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21 h 21600"/>
                  <a:gd name="T4" fmla="*/ 0 w 21600"/>
                  <a:gd name="T5" fmla="*/ 502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Rectangle 45"/>
            <p:cNvSpPr>
              <a:spLocks noChangeArrowheads="1"/>
            </p:cNvSpPr>
            <p:nvPr/>
          </p:nvSpPr>
          <p:spPr bwMode="auto">
            <a:xfrm>
              <a:off x="4419" y="1520"/>
              <a:ext cx="1149" cy="30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>
                <a:spcBef>
                  <a:spcPct val="0"/>
                </a:spcBef>
              </a:pPr>
              <a:r>
                <a:rPr lang="en-US" sz="1400" dirty="0">
                  <a:latin typeface="Times" pitchFamily="18" charset="0"/>
                </a:rPr>
                <a:t>Compiler creates</a:t>
              </a:r>
            </a:p>
            <a:p>
              <a:pPr algn="just" eaLnBrk="0" hangingPunct="0">
                <a:spcBef>
                  <a:spcPct val="0"/>
                </a:spcBef>
              </a:pPr>
              <a:r>
                <a:rPr lang="en-US" sz="1400" dirty="0">
                  <a:latin typeface="Times" pitchFamily="18" charset="0"/>
                </a:rPr>
                <a:t>object code and stores</a:t>
              </a:r>
            </a:p>
            <a:p>
              <a:pPr algn="just" eaLnBrk="0" hangingPunct="0">
                <a:spcBef>
                  <a:spcPct val="0"/>
                </a:spcBef>
              </a:pPr>
              <a:r>
                <a:rPr lang="en-US" sz="1400" dirty="0">
                  <a:latin typeface="Times" pitchFamily="18" charset="0"/>
                </a:rPr>
                <a:t>it on disk.</a:t>
              </a:r>
            </a:p>
            <a:p>
              <a:pPr algn="l" eaLnBrk="0" hangingPunct="0">
                <a:spcBef>
                  <a:spcPct val="0"/>
                </a:spcBef>
              </a:pPr>
              <a:endParaRPr lang="en-US" sz="1400" dirty="0">
                <a:latin typeface="Times New Roman" pitchFamily="18" charset="0"/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396" y="2072"/>
              <a:ext cx="324" cy="0"/>
            </a:xfrm>
            <a:custGeom>
              <a:avLst/>
              <a:gdLst>
                <a:gd name="T0" fmla="*/ 324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19972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2"/>
              </a:solidFill>
              <a:round/>
              <a:headEnd type="triangle" w="med" len="sm"/>
              <a:tailEnd type="triangle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Arc 47"/>
            <p:cNvSpPr>
              <a:spLocks/>
            </p:cNvSpPr>
            <p:nvPr/>
          </p:nvSpPr>
          <p:spPr bwMode="auto">
            <a:xfrm>
              <a:off x="4260" y="1921"/>
              <a:ext cx="54" cy="72"/>
            </a:xfrm>
            <a:custGeom>
              <a:avLst/>
              <a:gdLst>
                <a:gd name="T0" fmla="*/ 0 w 21600"/>
                <a:gd name="T1" fmla="*/ 0 h 21600"/>
                <a:gd name="T2" fmla="*/ 54 w 21600"/>
                <a:gd name="T3" fmla="*/ 72 h 21600"/>
                <a:gd name="T4" fmla="*/ 0 w 21600"/>
                <a:gd name="T5" fmla="*/ 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Arc 48"/>
            <p:cNvSpPr>
              <a:spLocks/>
            </p:cNvSpPr>
            <p:nvPr/>
          </p:nvSpPr>
          <p:spPr bwMode="auto">
            <a:xfrm flipV="1">
              <a:off x="4260" y="2137"/>
              <a:ext cx="54" cy="72"/>
            </a:xfrm>
            <a:custGeom>
              <a:avLst/>
              <a:gdLst>
                <a:gd name="T0" fmla="*/ 0 w 21600"/>
                <a:gd name="T1" fmla="*/ 0 h 21600"/>
                <a:gd name="T2" fmla="*/ 54 w 21600"/>
                <a:gd name="T3" fmla="*/ 72 h 21600"/>
                <a:gd name="T4" fmla="*/ 0 w 21600"/>
                <a:gd name="T5" fmla="*/ 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Arc 49"/>
            <p:cNvSpPr>
              <a:spLocks/>
            </p:cNvSpPr>
            <p:nvPr/>
          </p:nvSpPr>
          <p:spPr bwMode="auto">
            <a:xfrm flipH="1">
              <a:off x="4314" y="2065"/>
              <a:ext cx="54" cy="72"/>
            </a:xfrm>
            <a:custGeom>
              <a:avLst/>
              <a:gdLst>
                <a:gd name="T0" fmla="*/ 0 w 21600"/>
                <a:gd name="T1" fmla="*/ 0 h 21600"/>
                <a:gd name="T2" fmla="*/ 54 w 21600"/>
                <a:gd name="T3" fmla="*/ 72 h 21600"/>
                <a:gd name="T4" fmla="*/ 0 w 21600"/>
                <a:gd name="T5" fmla="*/ 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Arc 50"/>
            <p:cNvSpPr>
              <a:spLocks/>
            </p:cNvSpPr>
            <p:nvPr/>
          </p:nvSpPr>
          <p:spPr bwMode="auto">
            <a:xfrm flipH="1" flipV="1">
              <a:off x="4314" y="1993"/>
              <a:ext cx="54" cy="72"/>
            </a:xfrm>
            <a:custGeom>
              <a:avLst/>
              <a:gdLst>
                <a:gd name="T0" fmla="*/ 0 w 21600"/>
                <a:gd name="T1" fmla="*/ 0 h 21600"/>
                <a:gd name="T2" fmla="*/ 54 w 21600"/>
                <a:gd name="T3" fmla="*/ 72 h 21600"/>
                <a:gd name="T4" fmla="*/ 0 w 21600"/>
                <a:gd name="T5" fmla="*/ 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Rectangle 51"/>
            <p:cNvSpPr>
              <a:spLocks noChangeArrowheads="1"/>
            </p:cNvSpPr>
            <p:nvPr/>
          </p:nvSpPr>
          <p:spPr bwMode="auto">
            <a:xfrm>
              <a:off x="4419" y="1920"/>
              <a:ext cx="1149" cy="38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>
                <a:spcBef>
                  <a:spcPct val="0"/>
                </a:spcBef>
              </a:pPr>
              <a:r>
                <a:rPr lang="en-US" sz="1400" dirty="0">
                  <a:latin typeface="Times" pitchFamily="18" charset="0"/>
                </a:rPr>
                <a:t>Linker links the object</a:t>
              </a:r>
            </a:p>
            <a:p>
              <a:pPr algn="just" eaLnBrk="0" hangingPunct="0">
                <a:spcBef>
                  <a:spcPct val="0"/>
                </a:spcBef>
              </a:pPr>
              <a:r>
                <a:rPr lang="en-US" sz="1400" dirty="0">
                  <a:latin typeface="Times" pitchFamily="18" charset="0"/>
                </a:rPr>
                <a:t>code with the libraries,</a:t>
              </a:r>
            </a:p>
            <a:p>
              <a:pPr algn="l" eaLnBrk="0" hangingPunct="0">
                <a:spcBef>
                  <a:spcPct val="0"/>
                </a:spcBef>
              </a:pPr>
              <a:endParaRPr lang="en-US" sz="1400" dirty="0">
                <a:latin typeface="Times New Roman" pitchFamily="18" charset="0"/>
                <a:cs typeface="Courier New" pitchFamily="49" charset="0"/>
              </a:endParaRPr>
            </a:p>
          </p:txBody>
        </p:sp>
        <p:grpSp>
          <p:nvGrpSpPr>
            <p:cNvPr id="38" name="Group 52"/>
            <p:cNvGrpSpPr>
              <a:grpSpLocks/>
            </p:cNvGrpSpPr>
            <p:nvPr/>
          </p:nvGrpSpPr>
          <p:grpSpPr bwMode="auto">
            <a:xfrm>
              <a:off x="2638" y="762"/>
              <a:ext cx="756" cy="288"/>
              <a:chOff x="0" y="0"/>
              <a:chExt cx="20000" cy="20000"/>
            </a:xfrm>
          </p:grpSpPr>
          <p:sp>
            <p:nvSpPr>
              <p:cNvPr id="136" name="Freeform 53"/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>
                  <a:gd name="T0" fmla="*/ 19988 w 20000"/>
                  <a:gd name="T1" fmla="*/ 0 h 20000"/>
                  <a:gd name="T2" fmla="*/ 19988 w 20000"/>
                  <a:gd name="T3" fmla="*/ 19972 h 20000"/>
                  <a:gd name="T4" fmla="*/ 0 w 20000"/>
                  <a:gd name="T5" fmla="*/ 19972 h 20000"/>
                  <a:gd name="T6" fmla="*/ 0 w 20000"/>
                  <a:gd name="T7" fmla="*/ 0 h 20000"/>
                  <a:gd name="T8" fmla="*/ 19988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8" y="0"/>
                    </a:moveTo>
                    <a:lnTo>
                      <a:pt x="19988" y="19972"/>
                    </a:lnTo>
                    <a:lnTo>
                      <a:pt x="0" y="19972"/>
                    </a:lnTo>
                    <a:lnTo>
                      <a:pt x="0" y="0"/>
                    </a:lnTo>
                    <a:lnTo>
                      <a:pt x="19988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54"/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>
                  <a:gd name="T0" fmla="*/ 19988 w 20000"/>
                  <a:gd name="T1" fmla="*/ 0 h 20000"/>
                  <a:gd name="T2" fmla="*/ 19988 w 20000"/>
                  <a:gd name="T3" fmla="*/ 19972 h 20000"/>
                  <a:gd name="T4" fmla="*/ 0 w 20000"/>
                  <a:gd name="T5" fmla="*/ 19972 h 20000"/>
                  <a:gd name="T6" fmla="*/ 0 w 20000"/>
                  <a:gd name="T7" fmla="*/ 0 h 20000"/>
                  <a:gd name="T8" fmla="*/ 19988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8" y="0"/>
                    </a:moveTo>
                    <a:lnTo>
                      <a:pt x="19988" y="19972"/>
                    </a:lnTo>
                    <a:lnTo>
                      <a:pt x="0" y="19972"/>
                    </a:lnTo>
                    <a:lnTo>
                      <a:pt x="0" y="0"/>
                    </a:lnTo>
                    <a:lnTo>
                      <a:pt x="19988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Rectangle 55"/>
              <p:cNvSpPr>
                <a:spLocks noChangeArrowheads="1"/>
              </p:cNvSpPr>
              <p:nvPr/>
            </p:nvSpPr>
            <p:spPr bwMode="auto">
              <a:xfrm>
                <a:off x="5464" y="6306"/>
                <a:ext cx="9060" cy="780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>
                  <a:spcBef>
                    <a:spcPct val="0"/>
                  </a:spcBef>
                </a:pP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ea typeface="Mincho" charset="-128"/>
                  </a:rPr>
                  <a:t>Editor</a:t>
                </a:r>
                <a:endParaRPr lang="en-US" dirty="0">
                  <a:solidFill>
                    <a:schemeClr val="bg1"/>
                  </a:solidFill>
                  <a:latin typeface="Times New Roman" pitchFamily="18" charset="0"/>
                </a:endParaRPr>
              </a:p>
              <a:p>
                <a:pPr algn="l" eaLnBrk="0" hangingPunct="0">
                  <a:spcBef>
                    <a:spcPct val="0"/>
                  </a:spcBef>
                </a:pPr>
                <a:endParaRPr lang="en-US" sz="2400" dirty="0">
                  <a:solidFill>
                    <a:schemeClr val="bg1"/>
                  </a:solidFill>
                  <a:latin typeface="Times New Roman" pitchFamily="18" charset="0"/>
                  <a:ea typeface="Mincho" charset="-128"/>
                </a:endParaRPr>
              </a:p>
            </p:txBody>
          </p:sp>
        </p:grpSp>
        <p:grpSp>
          <p:nvGrpSpPr>
            <p:cNvPr id="39" name="Group 56"/>
            <p:cNvGrpSpPr>
              <a:grpSpLocks/>
            </p:cNvGrpSpPr>
            <p:nvPr/>
          </p:nvGrpSpPr>
          <p:grpSpPr bwMode="auto">
            <a:xfrm>
              <a:off x="2638" y="1161"/>
              <a:ext cx="756" cy="288"/>
              <a:chOff x="0" y="0"/>
              <a:chExt cx="20000" cy="20000"/>
            </a:xfrm>
          </p:grpSpPr>
          <p:sp>
            <p:nvSpPr>
              <p:cNvPr id="132" name="Freeform 57"/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>
                  <a:gd name="T0" fmla="*/ 19988 w 20000"/>
                  <a:gd name="T1" fmla="*/ 0 h 20000"/>
                  <a:gd name="T2" fmla="*/ 19988 w 20000"/>
                  <a:gd name="T3" fmla="*/ 19972 h 20000"/>
                  <a:gd name="T4" fmla="*/ 0 w 20000"/>
                  <a:gd name="T5" fmla="*/ 19972 h 20000"/>
                  <a:gd name="T6" fmla="*/ 0 w 20000"/>
                  <a:gd name="T7" fmla="*/ 0 h 20000"/>
                  <a:gd name="T8" fmla="*/ 19988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8" y="0"/>
                    </a:moveTo>
                    <a:lnTo>
                      <a:pt x="19988" y="19972"/>
                    </a:lnTo>
                    <a:lnTo>
                      <a:pt x="0" y="19972"/>
                    </a:lnTo>
                    <a:lnTo>
                      <a:pt x="0" y="0"/>
                    </a:lnTo>
                    <a:lnTo>
                      <a:pt x="19988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3" name="Group 58"/>
              <p:cNvGrpSpPr>
                <a:grpSpLocks/>
              </p:cNvGrpSpPr>
              <p:nvPr/>
            </p:nvGrpSpPr>
            <p:grpSpPr bwMode="auto">
              <a:xfrm>
                <a:off x="0" y="0"/>
                <a:ext cx="20000" cy="20000"/>
                <a:chOff x="0" y="0"/>
                <a:chExt cx="20000" cy="20000"/>
              </a:xfrm>
            </p:grpSpPr>
            <p:sp>
              <p:nvSpPr>
                <p:cNvPr id="134" name="Freeform 59"/>
                <p:cNvSpPr>
                  <a:spLocks/>
                </p:cNvSpPr>
                <p:nvPr/>
              </p:nvSpPr>
              <p:spPr bwMode="auto">
                <a:xfrm>
                  <a:off x="0" y="0"/>
                  <a:ext cx="20000" cy="20000"/>
                </a:xfrm>
                <a:custGeom>
                  <a:avLst/>
                  <a:gdLst>
                    <a:gd name="T0" fmla="*/ 19988 w 20000"/>
                    <a:gd name="T1" fmla="*/ 0 h 20000"/>
                    <a:gd name="T2" fmla="*/ 19988 w 20000"/>
                    <a:gd name="T3" fmla="*/ 19972 h 20000"/>
                    <a:gd name="T4" fmla="*/ 0 w 20000"/>
                    <a:gd name="T5" fmla="*/ 19972 h 20000"/>
                    <a:gd name="T6" fmla="*/ 0 w 20000"/>
                    <a:gd name="T7" fmla="*/ 0 h 20000"/>
                    <a:gd name="T8" fmla="*/ 19988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8" y="0"/>
                      </a:moveTo>
                      <a:lnTo>
                        <a:pt x="19988" y="19972"/>
                      </a:lnTo>
                      <a:lnTo>
                        <a:pt x="0" y="19972"/>
                      </a:lnTo>
                      <a:lnTo>
                        <a:pt x="0" y="0"/>
                      </a:lnTo>
                      <a:lnTo>
                        <a:pt x="19988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Rectangle 60"/>
                <p:cNvSpPr>
                  <a:spLocks noChangeArrowheads="1"/>
                </p:cNvSpPr>
                <p:nvPr/>
              </p:nvSpPr>
              <p:spPr bwMode="auto">
                <a:xfrm>
                  <a:off x="1179" y="5861"/>
                  <a:ext cx="17631" cy="7806"/>
                </a:xfrm>
                <a:prstGeom prst="rect">
                  <a:avLst/>
                </a:prstGeom>
                <a:noFill/>
                <a:ln w="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ea typeface="Mincho" charset="-128"/>
                    </a:rPr>
                    <a:t>Preprocessor</a:t>
                  </a:r>
                  <a:endParaRPr lang="en-US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  <a:p>
                  <a:pPr algn="l" eaLnBrk="0" hangingPunct="0">
                    <a:spcBef>
                      <a:spcPct val="0"/>
                    </a:spcBef>
                  </a:pPr>
                  <a:endParaRPr lang="en-US" sz="2400" dirty="0">
                    <a:solidFill>
                      <a:schemeClr val="bg1"/>
                    </a:solidFill>
                    <a:latin typeface="Times New Roman" pitchFamily="18" charset="0"/>
                    <a:ea typeface="Mincho" charset="-128"/>
                  </a:endParaRPr>
                </a:p>
              </p:txBody>
            </p:sp>
          </p:grpSp>
        </p:grpSp>
        <p:grpSp>
          <p:nvGrpSpPr>
            <p:cNvPr id="40" name="Group 61"/>
            <p:cNvGrpSpPr>
              <a:grpSpLocks/>
            </p:cNvGrpSpPr>
            <p:nvPr/>
          </p:nvGrpSpPr>
          <p:grpSpPr bwMode="auto">
            <a:xfrm>
              <a:off x="2638" y="1928"/>
              <a:ext cx="756" cy="288"/>
              <a:chOff x="0" y="0"/>
              <a:chExt cx="20000" cy="20000"/>
            </a:xfrm>
          </p:grpSpPr>
          <p:sp>
            <p:nvSpPr>
              <p:cNvPr id="128" name="Freeform 62"/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>
                  <a:gd name="T0" fmla="*/ 19988 w 20000"/>
                  <a:gd name="T1" fmla="*/ 0 h 20000"/>
                  <a:gd name="T2" fmla="*/ 19988 w 20000"/>
                  <a:gd name="T3" fmla="*/ 19972 h 20000"/>
                  <a:gd name="T4" fmla="*/ 0 w 20000"/>
                  <a:gd name="T5" fmla="*/ 19972 h 20000"/>
                  <a:gd name="T6" fmla="*/ 0 w 20000"/>
                  <a:gd name="T7" fmla="*/ 0 h 20000"/>
                  <a:gd name="T8" fmla="*/ 19988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8" y="0"/>
                    </a:moveTo>
                    <a:lnTo>
                      <a:pt x="19988" y="19972"/>
                    </a:lnTo>
                    <a:lnTo>
                      <a:pt x="0" y="19972"/>
                    </a:lnTo>
                    <a:lnTo>
                      <a:pt x="0" y="0"/>
                    </a:lnTo>
                    <a:lnTo>
                      <a:pt x="19988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9" name="Group 63"/>
              <p:cNvGrpSpPr>
                <a:grpSpLocks/>
              </p:cNvGrpSpPr>
              <p:nvPr/>
            </p:nvGrpSpPr>
            <p:grpSpPr bwMode="auto">
              <a:xfrm>
                <a:off x="0" y="0"/>
                <a:ext cx="20000" cy="20000"/>
                <a:chOff x="0" y="0"/>
                <a:chExt cx="20000" cy="20000"/>
              </a:xfrm>
            </p:grpSpPr>
            <p:sp>
              <p:nvSpPr>
                <p:cNvPr id="130" name="Freeform 64"/>
                <p:cNvSpPr>
                  <a:spLocks/>
                </p:cNvSpPr>
                <p:nvPr/>
              </p:nvSpPr>
              <p:spPr bwMode="auto">
                <a:xfrm>
                  <a:off x="0" y="0"/>
                  <a:ext cx="20000" cy="20000"/>
                </a:xfrm>
                <a:custGeom>
                  <a:avLst/>
                  <a:gdLst>
                    <a:gd name="T0" fmla="*/ 19988 w 20000"/>
                    <a:gd name="T1" fmla="*/ 0 h 20000"/>
                    <a:gd name="T2" fmla="*/ 19988 w 20000"/>
                    <a:gd name="T3" fmla="*/ 19972 h 20000"/>
                    <a:gd name="T4" fmla="*/ 0 w 20000"/>
                    <a:gd name="T5" fmla="*/ 19972 h 20000"/>
                    <a:gd name="T6" fmla="*/ 0 w 20000"/>
                    <a:gd name="T7" fmla="*/ 0 h 20000"/>
                    <a:gd name="T8" fmla="*/ 19988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8" y="0"/>
                      </a:moveTo>
                      <a:lnTo>
                        <a:pt x="19988" y="19972"/>
                      </a:lnTo>
                      <a:lnTo>
                        <a:pt x="0" y="19972"/>
                      </a:lnTo>
                      <a:lnTo>
                        <a:pt x="0" y="0"/>
                      </a:lnTo>
                      <a:lnTo>
                        <a:pt x="19988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Rectangle 65"/>
                <p:cNvSpPr>
                  <a:spLocks noChangeArrowheads="1"/>
                </p:cNvSpPr>
                <p:nvPr/>
              </p:nvSpPr>
              <p:spPr bwMode="auto">
                <a:xfrm>
                  <a:off x="5464" y="5889"/>
                  <a:ext cx="9060" cy="7805"/>
                </a:xfrm>
                <a:prstGeom prst="rect">
                  <a:avLst/>
                </a:prstGeom>
                <a:noFill/>
                <a:ln w="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ea typeface="Mincho" charset="-128"/>
                    </a:rPr>
                    <a:t>Linker</a:t>
                  </a:r>
                  <a:endParaRPr lang="en-US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  <a:p>
                  <a:pPr algn="l" eaLnBrk="0" hangingPunct="0">
                    <a:spcBef>
                      <a:spcPct val="0"/>
                    </a:spcBef>
                  </a:pPr>
                  <a:endParaRPr lang="en-US" dirty="0">
                    <a:solidFill>
                      <a:schemeClr val="bg1"/>
                    </a:solidFill>
                    <a:latin typeface="Times New Roman" pitchFamily="18" charset="0"/>
                    <a:ea typeface="Mincho" charset="-128"/>
                  </a:endParaRPr>
                </a:p>
              </p:txBody>
            </p:sp>
          </p:grpSp>
        </p:grpSp>
        <p:grpSp>
          <p:nvGrpSpPr>
            <p:cNvPr id="41" name="Group 66"/>
            <p:cNvGrpSpPr>
              <a:grpSpLocks/>
            </p:cNvGrpSpPr>
            <p:nvPr/>
          </p:nvGrpSpPr>
          <p:grpSpPr bwMode="auto">
            <a:xfrm>
              <a:off x="2638" y="3389"/>
              <a:ext cx="756" cy="288"/>
              <a:chOff x="0" y="0"/>
              <a:chExt cx="20000" cy="20000"/>
            </a:xfrm>
          </p:grpSpPr>
          <p:grpSp>
            <p:nvGrpSpPr>
              <p:cNvPr id="122" name="Group 67"/>
              <p:cNvGrpSpPr>
                <a:grpSpLocks/>
              </p:cNvGrpSpPr>
              <p:nvPr/>
            </p:nvGrpSpPr>
            <p:grpSpPr bwMode="auto">
              <a:xfrm>
                <a:off x="0" y="0"/>
                <a:ext cx="20000" cy="20000"/>
                <a:chOff x="0" y="0"/>
                <a:chExt cx="20000" cy="20000"/>
              </a:xfrm>
            </p:grpSpPr>
            <p:sp>
              <p:nvSpPr>
                <p:cNvPr id="126" name="Freeform 68"/>
                <p:cNvSpPr>
                  <a:spLocks/>
                </p:cNvSpPr>
                <p:nvPr/>
              </p:nvSpPr>
              <p:spPr bwMode="auto">
                <a:xfrm>
                  <a:off x="0" y="0"/>
                  <a:ext cx="20000" cy="20000"/>
                </a:xfrm>
                <a:custGeom>
                  <a:avLst/>
                  <a:gdLst>
                    <a:gd name="T0" fmla="*/ 19988 w 20000"/>
                    <a:gd name="T1" fmla="*/ 0 h 20000"/>
                    <a:gd name="T2" fmla="*/ 19988 w 20000"/>
                    <a:gd name="T3" fmla="*/ 19972 h 20000"/>
                    <a:gd name="T4" fmla="*/ 0 w 20000"/>
                    <a:gd name="T5" fmla="*/ 19972 h 20000"/>
                    <a:gd name="T6" fmla="*/ 0 w 20000"/>
                    <a:gd name="T7" fmla="*/ 0 h 20000"/>
                    <a:gd name="T8" fmla="*/ 19988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8" y="0"/>
                      </a:moveTo>
                      <a:lnTo>
                        <a:pt x="19988" y="19972"/>
                      </a:lnTo>
                      <a:lnTo>
                        <a:pt x="0" y="19972"/>
                      </a:lnTo>
                      <a:lnTo>
                        <a:pt x="0" y="0"/>
                      </a:lnTo>
                      <a:lnTo>
                        <a:pt x="19988" y="0"/>
                      </a:lnTo>
                      <a:close/>
                    </a:path>
                  </a:pathLst>
                </a:cu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Rectangle 69"/>
                <p:cNvSpPr>
                  <a:spLocks noChangeArrowheads="1"/>
                </p:cNvSpPr>
                <p:nvPr/>
              </p:nvSpPr>
              <p:spPr bwMode="auto">
                <a:xfrm>
                  <a:off x="9750" y="12222"/>
                  <a:ext cx="488" cy="2250"/>
                </a:xfrm>
                <a:prstGeom prst="rect">
                  <a:avLst/>
                </a:prstGeom>
                <a:noFill/>
                <a:ln w="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>
                    <a:spcBef>
                      <a:spcPct val="0"/>
                    </a:spcBef>
                  </a:pPr>
                  <a:r>
                    <a:rPr lang="en-US" sz="1200">
                      <a:latin typeface="Times New Roman" pitchFamily="18" charset="0"/>
                    </a:rPr>
                    <a:t> </a:t>
                  </a:r>
                </a:p>
                <a:p>
                  <a:pPr algn="l" eaLnBrk="0" hangingPunct="0">
                    <a:spcBef>
                      <a:spcPct val="0"/>
                    </a:spcBef>
                  </a:pPr>
                  <a:endParaRPr lang="en-US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23" name="Group 70"/>
              <p:cNvGrpSpPr>
                <a:grpSpLocks/>
              </p:cNvGrpSpPr>
              <p:nvPr/>
            </p:nvGrpSpPr>
            <p:grpSpPr bwMode="auto">
              <a:xfrm>
                <a:off x="0" y="0"/>
                <a:ext cx="20000" cy="20000"/>
                <a:chOff x="0" y="0"/>
                <a:chExt cx="20000" cy="20000"/>
              </a:xfrm>
            </p:grpSpPr>
            <p:sp>
              <p:nvSpPr>
                <p:cNvPr id="124" name="Freeform 71"/>
                <p:cNvSpPr>
                  <a:spLocks/>
                </p:cNvSpPr>
                <p:nvPr/>
              </p:nvSpPr>
              <p:spPr bwMode="auto">
                <a:xfrm>
                  <a:off x="0" y="0"/>
                  <a:ext cx="20000" cy="20000"/>
                </a:xfrm>
                <a:custGeom>
                  <a:avLst/>
                  <a:gdLst>
                    <a:gd name="T0" fmla="*/ 19988 w 20000"/>
                    <a:gd name="T1" fmla="*/ 0 h 20000"/>
                    <a:gd name="T2" fmla="*/ 19988 w 20000"/>
                    <a:gd name="T3" fmla="*/ 19972 h 20000"/>
                    <a:gd name="T4" fmla="*/ 0 w 20000"/>
                    <a:gd name="T5" fmla="*/ 19972 h 20000"/>
                    <a:gd name="T6" fmla="*/ 0 w 20000"/>
                    <a:gd name="T7" fmla="*/ 0 h 20000"/>
                    <a:gd name="T8" fmla="*/ 19988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8" y="0"/>
                      </a:moveTo>
                      <a:lnTo>
                        <a:pt x="19988" y="19972"/>
                      </a:lnTo>
                      <a:lnTo>
                        <a:pt x="0" y="19972"/>
                      </a:lnTo>
                      <a:lnTo>
                        <a:pt x="0" y="0"/>
                      </a:lnTo>
                      <a:lnTo>
                        <a:pt x="19988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Rectangle 72"/>
                <p:cNvSpPr>
                  <a:spLocks noChangeArrowheads="1"/>
                </p:cNvSpPr>
                <p:nvPr/>
              </p:nvSpPr>
              <p:spPr bwMode="auto">
                <a:xfrm>
                  <a:off x="7607" y="6667"/>
                  <a:ext cx="4774" cy="7805"/>
                </a:xfrm>
                <a:prstGeom prst="rect">
                  <a:avLst/>
                </a:prstGeom>
                <a:noFill/>
                <a:ln w="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ea typeface="Mincho" charset="-128"/>
                    </a:rPr>
                    <a:t>CPU</a:t>
                  </a:r>
                  <a:endParaRPr lang="en-US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  <a:p>
                  <a:pPr algn="l" eaLnBrk="0" hangingPunct="0">
                    <a:spcBef>
                      <a:spcPct val="0"/>
                    </a:spcBef>
                  </a:pPr>
                  <a:endParaRPr lang="en-US" dirty="0">
                    <a:solidFill>
                      <a:schemeClr val="bg1"/>
                    </a:solidFill>
                    <a:latin typeface="Times New Roman" pitchFamily="18" charset="0"/>
                    <a:ea typeface="Mincho" charset="-128"/>
                  </a:endParaRPr>
                </a:p>
              </p:txBody>
            </p:sp>
          </p:grpSp>
        </p:grpSp>
        <p:grpSp>
          <p:nvGrpSpPr>
            <p:cNvPr id="43" name="Group 74"/>
            <p:cNvGrpSpPr>
              <a:grpSpLocks/>
            </p:cNvGrpSpPr>
            <p:nvPr/>
          </p:nvGrpSpPr>
          <p:grpSpPr bwMode="auto">
            <a:xfrm>
              <a:off x="3720" y="3477"/>
              <a:ext cx="483" cy="766"/>
              <a:chOff x="-2" y="1"/>
              <a:chExt cx="20003" cy="19999"/>
            </a:xfrm>
          </p:grpSpPr>
          <p:sp>
            <p:nvSpPr>
              <p:cNvPr id="112" name="Rectangle 75"/>
              <p:cNvSpPr>
                <a:spLocks noChangeArrowheads="1"/>
              </p:cNvSpPr>
              <p:nvPr/>
            </p:nvSpPr>
            <p:spPr bwMode="auto">
              <a:xfrm>
                <a:off x="8336" y="12593"/>
                <a:ext cx="2237" cy="545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indent="228600">
                  <a:spcBef>
                    <a:spcPct val="0"/>
                  </a:spcBef>
                </a:pPr>
                <a:r>
                  <a:rPr lang="en-US" sz="700">
                    <a:solidFill>
                      <a:srgbClr val="000000"/>
                    </a:solidFill>
                    <a:latin typeface="Courier" pitchFamily="49" charset="0"/>
                  </a:rPr>
                  <a:t>.</a:t>
                </a:r>
                <a:endParaRPr lang="en-US" sz="1000">
                  <a:solidFill>
                    <a:srgbClr val="000000"/>
                  </a:solidFill>
                  <a:latin typeface="Times" pitchFamily="18" charset="0"/>
                </a:endParaRPr>
              </a:p>
              <a:p>
                <a:pPr indent="228600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rgbClr val="000000"/>
                    </a:solidFill>
                    <a:latin typeface="Courier" pitchFamily="49" charset="0"/>
                  </a:rPr>
                  <a:t>.</a:t>
                </a:r>
                <a:endParaRPr lang="en-US" sz="1000">
                  <a:solidFill>
                    <a:srgbClr val="000000"/>
                  </a:solidFill>
                  <a:latin typeface="Times" pitchFamily="18" charset="0"/>
                </a:endParaRPr>
              </a:p>
              <a:p>
                <a:pPr indent="228600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rgbClr val="000000"/>
                    </a:solidFill>
                    <a:latin typeface="Courier" pitchFamily="49" charset="0"/>
                  </a:rPr>
                  <a:t>.</a:t>
                </a:r>
                <a:endParaRPr lang="en-US" sz="1000">
                  <a:solidFill>
                    <a:srgbClr val="000000"/>
                  </a:solidFill>
                  <a:latin typeface="Times" pitchFamily="18" charset="0"/>
                </a:endParaRPr>
              </a:p>
              <a:p>
                <a:pPr indent="228600" eaLnBrk="0" hangingPunct="0">
                  <a:spcBef>
                    <a:spcPct val="0"/>
                  </a:spcBef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3" name="Freeform 76"/>
              <p:cNvSpPr>
                <a:spLocks/>
              </p:cNvSpPr>
              <p:nvPr/>
            </p:nvSpPr>
            <p:spPr bwMode="auto">
              <a:xfrm>
                <a:off x="-2" y="1"/>
                <a:ext cx="19837" cy="19999"/>
              </a:xfrm>
              <a:custGeom>
                <a:avLst/>
                <a:gdLst>
                  <a:gd name="T0" fmla="*/ 19818 w 20000"/>
                  <a:gd name="T1" fmla="*/ 0 h 20000"/>
                  <a:gd name="T2" fmla="*/ 19818 w 20000"/>
                  <a:gd name="T3" fmla="*/ 19989 h 20000"/>
                  <a:gd name="T4" fmla="*/ 0 w 20000"/>
                  <a:gd name="T5" fmla="*/ 19989 h 20000"/>
                  <a:gd name="T6" fmla="*/ 0 w 20000"/>
                  <a:gd name="T7" fmla="*/ 0 h 20000"/>
                  <a:gd name="T8" fmla="*/ 19818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90"/>
                    </a:lnTo>
                    <a:lnTo>
                      <a:pt x="0" y="19990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77"/>
              <p:cNvSpPr>
                <a:spLocks/>
              </p:cNvSpPr>
              <p:nvPr/>
            </p:nvSpPr>
            <p:spPr bwMode="auto">
              <a:xfrm>
                <a:off x="35" y="22"/>
                <a:ext cx="19966" cy="2493"/>
              </a:xfrm>
              <a:custGeom>
                <a:avLst/>
                <a:gdLst>
                  <a:gd name="T0" fmla="*/ 19947 w 20000"/>
                  <a:gd name="T1" fmla="*/ 0 h 20000"/>
                  <a:gd name="T2" fmla="*/ 19947 w 20000"/>
                  <a:gd name="T3" fmla="*/ 2483 h 20000"/>
                  <a:gd name="T4" fmla="*/ 0 w 20000"/>
                  <a:gd name="T5" fmla="*/ 2483 h 20000"/>
                  <a:gd name="T6" fmla="*/ 0 w 20000"/>
                  <a:gd name="T7" fmla="*/ 0 h 20000"/>
                  <a:gd name="T8" fmla="*/ 19947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16"/>
                    </a:lnTo>
                    <a:lnTo>
                      <a:pt x="0" y="19916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78"/>
              <p:cNvSpPr>
                <a:spLocks/>
              </p:cNvSpPr>
              <p:nvPr/>
            </p:nvSpPr>
            <p:spPr bwMode="auto">
              <a:xfrm>
                <a:off x="35" y="2536"/>
                <a:ext cx="19966" cy="2515"/>
              </a:xfrm>
              <a:custGeom>
                <a:avLst/>
                <a:gdLst>
                  <a:gd name="T0" fmla="*/ 19947 w 20000"/>
                  <a:gd name="T1" fmla="*/ 0 h 20000"/>
                  <a:gd name="T2" fmla="*/ 19947 w 20000"/>
                  <a:gd name="T3" fmla="*/ 2505 h 20000"/>
                  <a:gd name="T4" fmla="*/ 0 w 20000"/>
                  <a:gd name="T5" fmla="*/ 2505 h 20000"/>
                  <a:gd name="T6" fmla="*/ 0 w 20000"/>
                  <a:gd name="T7" fmla="*/ 0 h 20000"/>
                  <a:gd name="T8" fmla="*/ 19947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17"/>
                    </a:lnTo>
                    <a:lnTo>
                      <a:pt x="0" y="19917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79"/>
              <p:cNvSpPr>
                <a:spLocks/>
              </p:cNvSpPr>
              <p:nvPr/>
            </p:nvSpPr>
            <p:spPr bwMode="auto">
              <a:xfrm>
                <a:off x="35" y="5009"/>
                <a:ext cx="19966" cy="2493"/>
              </a:xfrm>
              <a:custGeom>
                <a:avLst/>
                <a:gdLst>
                  <a:gd name="T0" fmla="*/ 19947 w 20000"/>
                  <a:gd name="T1" fmla="*/ 0 h 20000"/>
                  <a:gd name="T2" fmla="*/ 19947 w 20000"/>
                  <a:gd name="T3" fmla="*/ 2483 h 20000"/>
                  <a:gd name="T4" fmla="*/ 0 w 20000"/>
                  <a:gd name="T5" fmla="*/ 2483 h 20000"/>
                  <a:gd name="T6" fmla="*/ 0 w 20000"/>
                  <a:gd name="T7" fmla="*/ 0 h 20000"/>
                  <a:gd name="T8" fmla="*/ 19947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16"/>
                    </a:lnTo>
                    <a:lnTo>
                      <a:pt x="0" y="19916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80"/>
              <p:cNvSpPr>
                <a:spLocks/>
              </p:cNvSpPr>
              <p:nvPr/>
            </p:nvSpPr>
            <p:spPr bwMode="auto">
              <a:xfrm>
                <a:off x="35" y="7512"/>
                <a:ext cx="19966" cy="2494"/>
              </a:xfrm>
              <a:custGeom>
                <a:avLst/>
                <a:gdLst>
                  <a:gd name="T0" fmla="*/ 19947 w 20000"/>
                  <a:gd name="T1" fmla="*/ 0 h 20000"/>
                  <a:gd name="T2" fmla="*/ 19947 w 20000"/>
                  <a:gd name="T3" fmla="*/ 2484 h 20000"/>
                  <a:gd name="T4" fmla="*/ 0 w 20000"/>
                  <a:gd name="T5" fmla="*/ 2484 h 20000"/>
                  <a:gd name="T6" fmla="*/ 0 w 20000"/>
                  <a:gd name="T7" fmla="*/ 0 h 20000"/>
                  <a:gd name="T8" fmla="*/ 19947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16"/>
                    </a:lnTo>
                    <a:lnTo>
                      <a:pt x="0" y="19916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81"/>
              <p:cNvSpPr>
                <a:spLocks/>
              </p:cNvSpPr>
              <p:nvPr/>
            </p:nvSpPr>
            <p:spPr bwMode="auto">
              <a:xfrm>
                <a:off x="35" y="10006"/>
                <a:ext cx="19966" cy="2493"/>
              </a:xfrm>
              <a:custGeom>
                <a:avLst/>
                <a:gdLst>
                  <a:gd name="T0" fmla="*/ 19947 w 20000"/>
                  <a:gd name="T1" fmla="*/ 0 h 20000"/>
                  <a:gd name="T2" fmla="*/ 19947 w 20000"/>
                  <a:gd name="T3" fmla="*/ 2483 h 20000"/>
                  <a:gd name="T4" fmla="*/ 0 w 20000"/>
                  <a:gd name="T5" fmla="*/ 2483 h 20000"/>
                  <a:gd name="T6" fmla="*/ 0 w 20000"/>
                  <a:gd name="T7" fmla="*/ 0 h 20000"/>
                  <a:gd name="T8" fmla="*/ 19947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16"/>
                    </a:lnTo>
                    <a:lnTo>
                      <a:pt x="0" y="19916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82"/>
              <p:cNvSpPr>
                <a:spLocks/>
              </p:cNvSpPr>
              <p:nvPr/>
            </p:nvSpPr>
            <p:spPr bwMode="auto">
              <a:xfrm>
                <a:off x="35" y="12510"/>
                <a:ext cx="19966" cy="4997"/>
              </a:xfrm>
              <a:custGeom>
                <a:avLst/>
                <a:gdLst>
                  <a:gd name="T0" fmla="*/ 19947 w 20000"/>
                  <a:gd name="T1" fmla="*/ 0 h 20000"/>
                  <a:gd name="T2" fmla="*/ 19947 w 20000"/>
                  <a:gd name="T3" fmla="*/ 4987 h 20000"/>
                  <a:gd name="T4" fmla="*/ 0 w 20000"/>
                  <a:gd name="T5" fmla="*/ 4987 h 20000"/>
                  <a:gd name="T6" fmla="*/ 0 w 20000"/>
                  <a:gd name="T7" fmla="*/ 0 h 20000"/>
                  <a:gd name="T8" fmla="*/ 19947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58"/>
                    </a:lnTo>
                    <a:lnTo>
                      <a:pt x="0" y="19958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83"/>
              <p:cNvSpPr>
                <a:spLocks/>
              </p:cNvSpPr>
              <p:nvPr/>
            </p:nvSpPr>
            <p:spPr bwMode="auto">
              <a:xfrm>
                <a:off x="35" y="17507"/>
                <a:ext cx="19966" cy="2493"/>
              </a:xfrm>
              <a:custGeom>
                <a:avLst/>
                <a:gdLst>
                  <a:gd name="T0" fmla="*/ 19947 w 20000"/>
                  <a:gd name="T1" fmla="*/ 0 h 20000"/>
                  <a:gd name="T2" fmla="*/ 19947 w 20000"/>
                  <a:gd name="T3" fmla="*/ 2483 h 20000"/>
                  <a:gd name="T4" fmla="*/ 0 w 20000"/>
                  <a:gd name="T5" fmla="*/ 2483 h 20000"/>
                  <a:gd name="T6" fmla="*/ 0 w 20000"/>
                  <a:gd name="T7" fmla="*/ 0 h 20000"/>
                  <a:gd name="T8" fmla="*/ 19947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16"/>
                    </a:lnTo>
                    <a:lnTo>
                      <a:pt x="0" y="19916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Rectangle 84"/>
              <p:cNvSpPr>
                <a:spLocks noChangeArrowheads="1"/>
              </p:cNvSpPr>
              <p:nvPr/>
            </p:nvSpPr>
            <p:spPr bwMode="auto">
              <a:xfrm>
                <a:off x="8890" y="12510"/>
                <a:ext cx="2237" cy="542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indent="228600">
                  <a:spcBef>
                    <a:spcPct val="0"/>
                  </a:spcBef>
                </a:pPr>
                <a:r>
                  <a:rPr lang="en-US" sz="700">
                    <a:solidFill>
                      <a:srgbClr val="000000"/>
                    </a:solidFill>
                    <a:latin typeface="Courier" pitchFamily="49" charset="0"/>
                  </a:rPr>
                  <a:t>.</a:t>
                </a:r>
                <a:endParaRPr lang="en-US" sz="1000">
                  <a:solidFill>
                    <a:srgbClr val="000000"/>
                  </a:solidFill>
                  <a:latin typeface="Times" pitchFamily="18" charset="0"/>
                </a:endParaRPr>
              </a:p>
              <a:p>
                <a:pPr indent="228600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rgbClr val="000000"/>
                    </a:solidFill>
                    <a:latin typeface="Courier" pitchFamily="49" charset="0"/>
                  </a:rPr>
                  <a:t>.</a:t>
                </a:r>
                <a:endParaRPr lang="en-US" sz="1000">
                  <a:solidFill>
                    <a:srgbClr val="000000"/>
                  </a:solidFill>
                  <a:latin typeface="Times" pitchFamily="18" charset="0"/>
                </a:endParaRPr>
              </a:p>
              <a:p>
                <a:pPr indent="228600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rgbClr val="000000"/>
                    </a:solidFill>
                    <a:latin typeface="Courier" pitchFamily="49" charset="0"/>
                  </a:rPr>
                  <a:t>.</a:t>
                </a:r>
                <a:endParaRPr lang="en-US" sz="1000">
                  <a:solidFill>
                    <a:srgbClr val="000000"/>
                  </a:solidFill>
                  <a:latin typeface="Times" pitchFamily="18" charset="0"/>
                </a:endParaRPr>
              </a:p>
              <a:p>
                <a:pPr indent="228600" eaLnBrk="0" hangingPunct="0">
                  <a:spcBef>
                    <a:spcPct val="0"/>
                  </a:spcBef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44" name="Group 85"/>
            <p:cNvGrpSpPr>
              <a:grpSpLocks/>
            </p:cNvGrpSpPr>
            <p:nvPr/>
          </p:nvGrpSpPr>
          <p:grpSpPr bwMode="auto">
            <a:xfrm>
              <a:off x="3720" y="2477"/>
              <a:ext cx="487" cy="765"/>
              <a:chOff x="0" y="0"/>
              <a:chExt cx="20000" cy="20000"/>
            </a:xfrm>
          </p:grpSpPr>
          <p:sp>
            <p:nvSpPr>
              <p:cNvPr id="101" name="Freeform 86"/>
              <p:cNvSpPr>
                <a:spLocks/>
              </p:cNvSpPr>
              <p:nvPr/>
            </p:nvSpPr>
            <p:spPr bwMode="auto">
              <a:xfrm>
                <a:off x="0" y="0"/>
                <a:ext cx="19834" cy="19969"/>
              </a:xfrm>
              <a:custGeom>
                <a:avLst/>
                <a:gdLst>
                  <a:gd name="T0" fmla="*/ 19815 w 20000"/>
                  <a:gd name="T1" fmla="*/ 0 h 20000"/>
                  <a:gd name="T2" fmla="*/ 19815 w 20000"/>
                  <a:gd name="T3" fmla="*/ 19959 h 20000"/>
                  <a:gd name="T4" fmla="*/ 0 w 20000"/>
                  <a:gd name="T5" fmla="*/ 19959 h 20000"/>
                  <a:gd name="T6" fmla="*/ 0 w 20000"/>
                  <a:gd name="T7" fmla="*/ 0 h 20000"/>
                  <a:gd name="T8" fmla="*/ 19815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90"/>
                    </a:lnTo>
                    <a:lnTo>
                      <a:pt x="0" y="19990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87"/>
              <p:cNvSpPr>
                <a:spLocks/>
              </p:cNvSpPr>
              <p:nvPr/>
            </p:nvSpPr>
            <p:spPr bwMode="auto">
              <a:xfrm>
                <a:off x="37" y="21"/>
                <a:ext cx="19963" cy="2490"/>
              </a:xfrm>
              <a:custGeom>
                <a:avLst/>
                <a:gdLst>
                  <a:gd name="T0" fmla="*/ 19944 w 20000"/>
                  <a:gd name="T1" fmla="*/ 0 h 20000"/>
                  <a:gd name="T2" fmla="*/ 19944 w 20000"/>
                  <a:gd name="T3" fmla="*/ 2480 h 20000"/>
                  <a:gd name="T4" fmla="*/ 0 w 20000"/>
                  <a:gd name="T5" fmla="*/ 2480 h 20000"/>
                  <a:gd name="T6" fmla="*/ 0 w 20000"/>
                  <a:gd name="T7" fmla="*/ 0 h 20000"/>
                  <a:gd name="T8" fmla="*/ 19944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16"/>
                    </a:lnTo>
                    <a:lnTo>
                      <a:pt x="0" y="19916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88"/>
              <p:cNvSpPr>
                <a:spLocks/>
              </p:cNvSpPr>
              <p:nvPr/>
            </p:nvSpPr>
            <p:spPr bwMode="auto">
              <a:xfrm>
                <a:off x="37" y="2531"/>
                <a:ext cx="19963" cy="2511"/>
              </a:xfrm>
              <a:custGeom>
                <a:avLst/>
                <a:gdLst>
                  <a:gd name="T0" fmla="*/ 19944 w 20000"/>
                  <a:gd name="T1" fmla="*/ 0 h 20000"/>
                  <a:gd name="T2" fmla="*/ 19944 w 20000"/>
                  <a:gd name="T3" fmla="*/ 2501 h 20000"/>
                  <a:gd name="T4" fmla="*/ 0 w 20000"/>
                  <a:gd name="T5" fmla="*/ 2501 h 20000"/>
                  <a:gd name="T6" fmla="*/ 0 w 20000"/>
                  <a:gd name="T7" fmla="*/ 0 h 20000"/>
                  <a:gd name="T8" fmla="*/ 19944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17"/>
                    </a:lnTo>
                    <a:lnTo>
                      <a:pt x="0" y="19917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" name="Group 89"/>
              <p:cNvGrpSpPr>
                <a:grpSpLocks/>
              </p:cNvGrpSpPr>
              <p:nvPr/>
            </p:nvGrpSpPr>
            <p:grpSpPr bwMode="auto">
              <a:xfrm>
                <a:off x="37" y="5042"/>
                <a:ext cx="19963" cy="14958"/>
                <a:chOff x="-4" y="-1"/>
                <a:chExt cx="20008" cy="20001"/>
              </a:xfrm>
            </p:grpSpPr>
            <p:sp>
              <p:nvSpPr>
                <p:cNvPr id="105" name="Rectangle 90"/>
                <p:cNvSpPr>
                  <a:spLocks noChangeArrowheads="1"/>
                </p:cNvSpPr>
                <p:nvPr/>
              </p:nvSpPr>
              <p:spPr bwMode="auto">
                <a:xfrm>
                  <a:off x="8314" y="10112"/>
                  <a:ext cx="2242" cy="7286"/>
                </a:xfrm>
                <a:prstGeom prst="rect">
                  <a:avLst/>
                </a:prstGeom>
                <a:noFill/>
                <a:ln w="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indent="228600">
                    <a:spcBef>
                      <a:spcPct val="0"/>
                    </a:spcBef>
                  </a:pPr>
                  <a:r>
                    <a:rPr lang="en-US" sz="700">
                      <a:solidFill>
                        <a:srgbClr val="000000"/>
                      </a:solidFill>
                      <a:latin typeface="Courier" pitchFamily="49" charset="0"/>
                    </a:rPr>
                    <a:t>.</a:t>
                  </a:r>
                  <a:endParaRPr lang="en-US" sz="1000">
                    <a:solidFill>
                      <a:srgbClr val="000000"/>
                    </a:solidFill>
                    <a:latin typeface="Times" pitchFamily="18" charset="0"/>
                  </a:endParaRPr>
                </a:p>
                <a:p>
                  <a:pPr indent="228600" eaLnBrk="0" hangingPunct="0">
                    <a:spcBef>
                      <a:spcPct val="0"/>
                    </a:spcBef>
                  </a:pPr>
                  <a:r>
                    <a:rPr lang="en-US" sz="700">
                      <a:solidFill>
                        <a:srgbClr val="000000"/>
                      </a:solidFill>
                      <a:latin typeface="Courier" pitchFamily="49" charset="0"/>
                    </a:rPr>
                    <a:t>.</a:t>
                  </a:r>
                  <a:endParaRPr lang="en-US" sz="1000">
                    <a:solidFill>
                      <a:srgbClr val="000000"/>
                    </a:solidFill>
                    <a:latin typeface="Times" pitchFamily="18" charset="0"/>
                  </a:endParaRPr>
                </a:p>
                <a:p>
                  <a:pPr indent="228600" eaLnBrk="0" hangingPunct="0">
                    <a:spcBef>
                      <a:spcPct val="0"/>
                    </a:spcBef>
                  </a:pPr>
                  <a:r>
                    <a:rPr lang="en-US" sz="700">
                      <a:solidFill>
                        <a:srgbClr val="000000"/>
                      </a:solidFill>
                      <a:latin typeface="Courier" pitchFamily="49" charset="0"/>
                    </a:rPr>
                    <a:t>.</a:t>
                  </a:r>
                  <a:endParaRPr lang="en-US" sz="1000">
                    <a:solidFill>
                      <a:srgbClr val="000000"/>
                    </a:solidFill>
                    <a:latin typeface="Times" pitchFamily="18" charset="0"/>
                  </a:endParaRPr>
                </a:p>
                <a:p>
                  <a:pPr indent="228600" eaLnBrk="0" hangingPunct="0">
                    <a:spcBef>
                      <a:spcPct val="0"/>
                    </a:spcBef>
                  </a:pPr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06" name="Freeform 91"/>
                <p:cNvSpPr>
                  <a:spLocks/>
                </p:cNvSpPr>
                <p:nvPr/>
              </p:nvSpPr>
              <p:spPr bwMode="auto">
                <a:xfrm>
                  <a:off x="-4" y="-1"/>
                  <a:ext cx="20008" cy="3330"/>
                </a:xfrm>
                <a:custGeom>
                  <a:avLst/>
                  <a:gdLst>
                    <a:gd name="T0" fmla="*/ 19989 w 20000"/>
                    <a:gd name="T1" fmla="*/ 0 h 20000"/>
                    <a:gd name="T2" fmla="*/ 19989 w 20000"/>
                    <a:gd name="T3" fmla="*/ 3316 h 20000"/>
                    <a:gd name="T4" fmla="*/ 0 w 20000"/>
                    <a:gd name="T5" fmla="*/ 3316 h 20000"/>
                    <a:gd name="T6" fmla="*/ 0 w 20000"/>
                    <a:gd name="T7" fmla="*/ 0 h 20000"/>
                    <a:gd name="T8" fmla="*/ 19989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1" y="0"/>
                      </a:moveTo>
                      <a:lnTo>
                        <a:pt x="19981" y="19916"/>
                      </a:lnTo>
                      <a:lnTo>
                        <a:pt x="0" y="19916"/>
                      </a:lnTo>
                      <a:lnTo>
                        <a:pt x="0" y="0"/>
                      </a:lnTo>
                      <a:lnTo>
                        <a:pt x="19981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92"/>
                <p:cNvSpPr>
                  <a:spLocks/>
                </p:cNvSpPr>
                <p:nvPr/>
              </p:nvSpPr>
              <p:spPr bwMode="auto">
                <a:xfrm>
                  <a:off x="-4" y="3329"/>
                  <a:ext cx="20008" cy="3328"/>
                </a:xfrm>
                <a:custGeom>
                  <a:avLst/>
                  <a:gdLst>
                    <a:gd name="T0" fmla="*/ 19989 w 20000"/>
                    <a:gd name="T1" fmla="*/ 0 h 20000"/>
                    <a:gd name="T2" fmla="*/ 19989 w 20000"/>
                    <a:gd name="T3" fmla="*/ 3314 h 20000"/>
                    <a:gd name="T4" fmla="*/ 0 w 20000"/>
                    <a:gd name="T5" fmla="*/ 3314 h 20000"/>
                    <a:gd name="T6" fmla="*/ 0 w 20000"/>
                    <a:gd name="T7" fmla="*/ 0 h 20000"/>
                    <a:gd name="T8" fmla="*/ 19989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1" y="0"/>
                      </a:moveTo>
                      <a:lnTo>
                        <a:pt x="19981" y="19916"/>
                      </a:lnTo>
                      <a:lnTo>
                        <a:pt x="0" y="19916"/>
                      </a:lnTo>
                      <a:lnTo>
                        <a:pt x="0" y="0"/>
                      </a:lnTo>
                      <a:lnTo>
                        <a:pt x="19981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Freeform 93"/>
                <p:cNvSpPr>
                  <a:spLocks/>
                </p:cNvSpPr>
                <p:nvPr/>
              </p:nvSpPr>
              <p:spPr bwMode="auto">
                <a:xfrm>
                  <a:off x="-4" y="6657"/>
                  <a:ext cx="20008" cy="3329"/>
                </a:xfrm>
                <a:custGeom>
                  <a:avLst/>
                  <a:gdLst>
                    <a:gd name="T0" fmla="*/ 19989 w 20000"/>
                    <a:gd name="T1" fmla="*/ 0 h 20000"/>
                    <a:gd name="T2" fmla="*/ 19989 w 20000"/>
                    <a:gd name="T3" fmla="*/ 3315 h 20000"/>
                    <a:gd name="T4" fmla="*/ 0 w 20000"/>
                    <a:gd name="T5" fmla="*/ 3315 h 20000"/>
                    <a:gd name="T6" fmla="*/ 0 w 20000"/>
                    <a:gd name="T7" fmla="*/ 0 h 20000"/>
                    <a:gd name="T8" fmla="*/ 19989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1" y="0"/>
                      </a:moveTo>
                      <a:lnTo>
                        <a:pt x="19981" y="19916"/>
                      </a:lnTo>
                      <a:lnTo>
                        <a:pt x="0" y="19916"/>
                      </a:lnTo>
                      <a:lnTo>
                        <a:pt x="0" y="0"/>
                      </a:lnTo>
                      <a:lnTo>
                        <a:pt x="19981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94"/>
                <p:cNvSpPr>
                  <a:spLocks/>
                </p:cNvSpPr>
                <p:nvPr/>
              </p:nvSpPr>
              <p:spPr bwMode="auto">
                <a:xfrm>
                  <a:off x="-4" y="10000"/>
                  <a:ext cx="20008" cy="6672"/>
                </a:xfrm>
                <a:custGeom>
                  <a:avLst/>
                  <a:gdLst>
                    <a:gd name="T0" fmla="*/ 19989 w 20000"/>
                    <a:gd name="T1" fmla="*/ 0 h 20000"/>
                    <a:gd name="T2" fmla="*/ 19989 w 20000"/>
                    <a:gd name="T3" fmla="*/ 6658 h 20000"/>
                    <a:gd name="T4" fmla="*/ 0 w 20000"/>
                    <a:gd name="T5" fmla="*/ 6658 h 20000"/>
                    <a:gd name="T6" fmla="*/ 0 w 20000"/>
                    <a:gd name="T7" fmla="*/ 0 h 20000"/>
                    <a:gd name="T8" fmla="*/ 19989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1" y="0"/>
                      </a:moveTo>
                      <a:lnTo>
                        <a:pt x="19981" y="19958"/>
                      </a:lnTo>
                      <a:lnTo>
                        <a:pt x="0" y="19958"/>
                      </a:lnTo>
                      <a:lnTo>
                        <a:pt x="0" y="0"/>
                      </a:lnTo>
                      <a:lnTo>
                        <a:pt x="19981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Freeform 95"/>
                <p:cNvSpPr>
                  <a:spLocks/>
                </p:cNvSpPr>
                <p:nvPr/>
              </p:nvSpPr>
              <p:spPr bwMode="auto">
                <a:xfrm>
                  <a:off x="-4" y="16672"/>
                  <a:ext cx="20008" cy="3328"/>
                </a:xfrm>
                <a:custGeom>
                  <a:avLst/>
                  <a:gdLst>
                    <a:gd name="T0" fmla="*/ 19989 w 20000"/>
                    <a:gd name="T1" fmla="*/ 0 h 20000"/>
                    <a:gd name="T2" fmla="*/ 19989 w 20000"/>
                    <a:gd name="T3" fmla="*/ 3314 h 20000"/>
                    <a:gd name="T4" fmla="*/ 0 w 20000"/>
                    <a:gd name="T5" fmla="*/ 3314 h 20000"/>
                    <a:gd name="T6" fmla="*/ 0 w 20000"/>
                    <a:gd name="T7" fmla="*/ 0 h 20000"/>
                    <a:gd name="T8" fmla="*/ 19989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1" y="0"/>
                      </a:moveTo>
                      <a:lnTo>
                        <a:pt x="19981" y="19916"/>
                      </a:lnTo>
                      <a:lnTo>
                        <a:pt x="0" y="19916"/>
                      </a:lnTo>
                      <a:lnTo>
                        <a:pt x="0" y="0"/>
                      </a:lnTo>
                      <a:lnTo>
                        <a:pt x="19981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Rectangle 96"/>
                <p:cNvSpPr>
                  <a:spLocks noChangeArrowheads="1"/>
                </p:cNvSpPr>
                <p:nvPr/>
              </p:nvSpPr>
              <p:spPr bwMode="auto">
                <a:xfrm>
                  <a:off x="8870" y="10000"/>
                  <a:ext cx="2242" cy="7244"/>
                </a:xfrm>
                <a:prstGeom prst="rect">
                  <a:avLst/>
                </a:prstGeom>
                <a:noFill/>
                <a:ln w="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indent="228600">
                    <a:spcBef>
                      <a:spcPct val="0"/>
                    </a:spcBef>
                  </a:pPr>
                  <a:r>
                    <a:rPr lang="en-US" sz="700">
                      <a:solidFill>
                        <a:srgbClr val="000000"/>
                      </a:solidFill>
                      <a:latin typeface="Courier" pitchFamily="49" charset="0"/>
                    </a:rPr>
                    <a:t>.</a:t>
                  </a:r>
                  <a:endParaRPr lang="en-US" sz="1000">
                    <a:solidFill>
                      <a:srgbClr val="000000"/>
                    </a:solidFill>
                    <a:latin typeface="Times" pitchFamily="18" charset="0"/>
                  </a:endParaRPr>
                </a:p>
                <a:p>
                  <a:pPr indent="228600" eaLnBrk="0" hangingPunct="0">
                    <a:spcBef>
                      <a:spcPct val="0"/>
                    </a:spcBef>
                  </a:pPr>
                  <a:r>
                    <a:rPr lang="en-US" sz="700">
                      <a:solidFill>
                        <a:srgbClr val="000000"/>
                      </a:solidFill>
                      <a:latin typeface="Courier" pitchFamily="49" charset="0"/>
                    </a:rPr>
                    <a:t>.</a:t>
                  </a:r>
                  <a:endParaRPr lang="en-US" sz="1000">
                    <a:solidFill>
                      <a:srgbClr val="000000"/>
                    </a:solidFill>
                    <a:latin typeface="Times" pitchFamily="18" charset="0"/>
                  </a:endParaRPr>
                </a:p>
                <a:p>
                  <a:pPr indent="228600" eaLnBrk="0" hangingPunct="0">
                    <a:spcBef>
                      <a:spcPct val="0"/>
                    </a:spcBef>
                  </a:pPr>
                  <a:r>
                    <a:rPr lang="en-US" sz="700">
                      <a:solidFill>
                        <a:srgbClr val="000000"/>
                      </a:solidFill>
                      <a:latin typeface="Courier" pitchFamily="49" charset="0"/>
                    </a:rPr>
                    <a:t>.</a:t>
                  </a:r>
                  <a:endParaRPr lang="en-US" sz="1000">
                    <a:solidFill>
                      <a:srgbClr val="000000"/>
                    </a:solidFill>
                    <a:latin typeface="Times" pitchFamily="18" charset="0"/>
                  </a:endParaRPr>
                </a:p>
                <a:p>
                  <a:pPr indent="228600" eaLnBrk="0" hangingPunct="0">
                    <a:spcBef>
                      <a:spcPct val="0"/>
                    </a:spcBef>
                  </a:pP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45" name="Group 97"/>
            <p:cNvGrpSpPr>
              <a:grpSpLocks/>
            </p:cNvGrpSpPr>
            <p:nvPr/>
          </p:nvGrpSpPr>
          <p:grpSpPr bwMode="auto">
            <a:xfrm>
              <a:off x="3720" y="815"/>
              <a:ext cx="486" cy="195"/>
              <a:chOff x="0" y="1"/>
              <a:chExt cx="20000" cy="19999"/>
            </a:xfrm>
          </p:grpSpPr>
          <p:grpSp>
            <p:nvGrpSpPr>
              <p:cNvPr id="91" name="Group 98"/>
              <p:cNvGrpSpPr>
                <a:grpSpLocks/>
              </p:cNvGrpSpPr>
              <p:nvPr/>
            </p:nvGrpSpPr>
            <p:grpSpPr bwMode="auto">
              <a:xfrm>
                <a:off x="0" y="83"/>
                <a:ext cx="20000" cy="19917"/>
                <a:chOff x="0" y="3"/>
                <a:chExt cx="20000" cy="19997"/>
              </a:xfrm>
            </p:grpSpPr>
            <p:sp>
              <p:nvSpPr>
                <p:cNvPr id="98" name="Oval 99"/>
                <p:cNvSpPr>
                  <a:spLocks noChangeArrowheads="1"/>
                </p:cNvSpPr>
                <p:nvPr/>
              </p:nvSpPr>
              <p:spPr bwMode="auto">
                <a:xfrm>
                  <a:off x="0" y="15011"/>
                  <a:ext cx="20000" cy="4989"/>
                </a:xfrm>
                <a:prstGeom prst="ellipse">
                  <a:avLst/>
                </a:pr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100"/>
                <p:cNvSpPr>
                  <a:spLocks/>
                </p:cNvSpPr>
                <p:nvPr/>
              </p:nvSpPr>
              <p:spPr bwMode="auto">
                <a:xfrm>
                  <a:off x="19" y="2559"/>
                  <a:ext cx="19981" cy="14844"/>
                </a:xfrm>
                <a:custGeom>
                  <a:avLst/>
                  <a:gdLst>
                    <a:gd name="T0" fmla="*/ 19962 w 20000"/>
                    <a:gd name="T1" fmla="*/ 0 h 20000"/>
                    <a:gd name="T2" fmla="*/ 19962 w 20000"/>
                    <a:gd name="T3" fmla="*/ 14802 h 20000"/>
                    <a:gd name="T4" fmla="*/ 0 w 20000"/>
                    <a:gd name="T5" fmla="*/ 14802 h 20000"/>
                    <a:gd name="T6" fmla="*/ 0 w 20000"/>
                    <a:gd name="T7" fmla="*/ 0 h 20000"/>
                    <a:gd name="T8" fmla="*/ 19962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1" y="0"/>
                      </a:moveTo>
                      <a:lnTo>
                        <a:pt x="19981" y="19944"/>
                      </a:lnTo>
                      <a:lnTo>
                        <a:pt x="0" y="19944"/>
                      </a:lnTo>
                      <a:lnTo>
                        <a:pt x="0" y="0"/>
                      </a:lnTo>
                      <a:lnTo>
                        <a:pt x="19981" y="0"/>
                      </a:lnTo>
                      <a:close/>
                    </a:path>
                  </a:pathLst>
                </a:cu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Oval 101"/>
                <p:cNvSpPr>
                  <a:spLocks noChangeArrowheads="1"/>
                </p:cNvSpPr>
                <p:nvPr/>
              </p:nvSpPr>
              <p:spPr bwMode="auto">
                <a:xfrm>
                  <a:off x="0" y="3"/>
                  <a:ext cx="20000" cy="4989"/>
                </a:xfrm>
                <a:prstGeom prst="ellipse">
                  <a:avLst/>
                </a:pr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2" name="Oval 102"/>
              <p:cNvSpPr>
                <a:spLocks noChangeArrowheads="1"/>
              </p:cNvSpPr>
              <p:nvPr/>
            </p:nvSpPr>
            <p:spPr bwMode="auto">
              <a:xfrm>
                <a:off x="0" y="14990"/>
                <a:ext cx="20000" cy="4969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103"/>
              <p:cNvSpPr>
                <a:spLocks/>
              </p:cNvSpPr>
              <p:nvPr/>
            </p:nvSpPr>
            <p:spPr bwMode="auto">
              <a:xfrm>
                <a:off x="19" y="2547"/>
                <a:ext cx="19981" cy="14784"/>
              </a:xfrm>
              <a:custGeom>
                <a:avLst/>
                <a:gdLst>
                  <a:gd name="T0" fmla="*/ 19962 w 20000"/>
                  <a:gd name="T1" fmla="*/ 0 h 20000"/>
                  <a:gd name="T2" fmla="*/ 19962 w 20000"/>
                  <a:gd name="T3" fmla="*/ 14743 h 20000"/>
                  <a:gd name="T4" fmla="*/ 0 w 20000"/>
                  <a:gd name="T5" fmla="*/ 14743 h 20000"/>
                  <a:gd name="T6" fmla="*/ 0 w 20000"/>
                  <a:gd name="T7" fmla="*/ 0 h 20000"/>
                  <a:gd name="T8" fmla="*/ 19962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44"/>
                    </a:lnTo>
                    <a:lnTo>
                      <a:pt x="0" y="19944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104"/>
              <p:cNvSpPr>
                <a:spLocks/>
              </p:cNvSpPr>
              <p:nvPr/>
            </p:nvSpPr>
            <p:spPr bwMode="auto">
              <a:xfrm>
                <a:off x="204" y="14949"/>
                <a:ext cx="19611" cy="2669"/>
              </a:xfrm>
              <a:custGeom>
                <a:avLst/>
                <a:gdLst>
                  <a:gd name="T0" fmla="*/ 19592 w 20000"/>
                  <a:gd name="T1" fmla="*/ 0 h 20000"/>
                  <a:gd name="T2" fmla="*/ 19592 w 20000"/>
                  <a:gd name="T3" fmla="*/ 2628 h 20000"/>
                  <a:gd name="T4" fmla="*/ 0 w 20000"/>
                  <a:gd name="T5" fmla="*/ 2628 h 20000"/>
                  <a:gd name="T6" fmla="*/ 0 w 20000"/>
                  <a:gd name="T7" fmla="*/ 0 h 20000"/>
                  <a:gd name="T8" fmla="*/ 19592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692"/>
                    </a:lnTo>
                    <a:lnTo>
                      <a:pt x="0" y="19692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Rectangle 105"/>
              <p:cNvSpPr>
                <a:spLocks noChangeArrowheads="1"/>
              </p:cNvSpPr>
              <p:nvPr/>
            </p:nvSpPr>
            <p:spPr bwMode="auto">
              <a:xfrm>
                <a:off x="5180" y="6530"/>
                <a:ext cx="9640" cy="115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l">
                  <a:spcBef>
                    <a:spcPct val="0"/>
                  </a:spcBef>
                </a:pP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ea typeface="Mincho" charset="-128"/>
                  </a:rPr>
                  <a:t>Disk</a:t>
                </a:r>
                <a:endParaRPr lang="en-US" dirty="0">
                  <a:solidFill>
                    <a:schemeClr val="bg1"/>
                  </a:solidFill>
                  <a:latin typeface="Times New Roman" pitchFamily="18" charset="0"/>
                </a:endParaRPr>
              </a:p>
              <a:p>
                <a:pPr algn="l" eaLnBrk="0" hangingPunct="0">
                  <a:spcBef>
                    <a:spcPct val="0"/>
                  </a:spcBef>
                </a:pPr>
                <a:endParaRPr lang="en-US" dirty="0">
                  <a:solidFill>
                    <a:schemeClr val="bg1"/>
                  </a:solidFill>
                  <a:latin typeface="Times New Roman" pitchFamily="18" charset="0"/>
                  <a:ea typeface="Mincho" charset="-128"/>
                </a:endParaRPr>
              </a:p>
            </p:txBody>
          </p:sp>
          <p:sp>
            <p:nvSpPr>
              <p:cNvPr id="96" name="Freeform 106"/>
              <p:cNvSpPr>
                <a:spLocks/>
              </p:cNvSpPr>
              <p:nvPr/>
            </p:nvSpPr>
            <p:spPr bwMode="auto">
              <a:xfrm>
                <a:off x="148" y="2136"/>
                <a:ext cx="19759" cy="2752"/>
              </a:xfrm>
              <a:custGeom>
                <a:avLst/>
                <a:gdLst>
                  <a:gd name="T0" fmla="*/ 19740 w 20000"/>
                  <a:gd name="T1" fmla="*/ 0 h 20000"/>
                  <a:gd name="T2" fmla="*/ 19740 w 20000"/>
                  <a:gd name="T3" fmla="*/ 2711 h 20000"/>
                  <a:gd name="T4" fmla="*/ 0 w 20000"/>
                  <a:gd name="T5" fmla="*/ 2711 h 20000"/>
                  <a:gd name="T6" fmla="*/ 0 w 20000"/>
                  <a:gd name="T7" fmla="*/ 0 h 20000"/>
                  <a:gd name="T8" fmla="*/ 1974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701"/>
                    </a:lnTo>
                    <a:lnTo>
                      <a:pt x="0" y="19701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Oval 107"/>
              <p:cNvSpPr>
                <a:spLocks noChangeArrowheads="1"/>
              </p:cNvSpPr>
              <p:nvPr/>
            </p:nvSpPr>
            <p:spPr bwMode="auto">
              <a:xfrm>
                <a:off x="0" y="1"/>
                <a:ext cx="20000" cy="4969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" name="Group 108"/>
            <p:cNvGrpSpPr>
              <a:grpSpLocks/>
            </p:cNvGrpSpPr>
            <p:nvPr/>
          </p:nvGrpSpPr>
          <p:grpSpPr bwMode="auto">
            <a:xfrm>
              <a:off x="3720" y="1207"/>
              <a:ext cx="486" cy="195"/>
              <a:chOff x="0" y="1"/>
              <a:chExt cx="20000" cy="19999"/>
            </a:xfrm>
          </p:grpSpPr>
          <p:grpSp>
            <p:nvGrpSpPr>
              <p:cNvPr id="81" name="Group 109"/>
              <p:cNvGrpSpPr>
                <a:grpSpLocks/>
              </p:cNvGrpSpPr>
              <p:nvPr/>
            </p:nvGrpSpPr>
            <p:grpSpPr bwMode="auto">
              <a:xfrm>
                <a:off x="0" y="83"/>
                <a:ext cx="20000" cy="19917"/>
                <a:chOff x="0" y="3"/>
                <a:chExt cx="20000" cy="19997"/>
              </a:xfrm>
            </p:grpSpPr>
            <p:sp>
              <p:nvSpPr>
                <p:cNvPr id="88" name="Oval 110"/>
                <p:cNvSpPr>
                  <a:spLocks noChangeArrowheads="1"/>
                </p:cNvSpPr>
                <p:nvPr/>
              </p:nvSpPr>
              <p:spPr bwMode="auto">
                <a:xfrm>
                  <a:off x="0" y="15011"/>
                  <a:ext cx="20000" cy="4989"/>
                </a:xfrm>
                <a:prstGeom prst="ellipse">
                  <a:avLst/>
                </a:pr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Freeform 111"/>
                <p:cNvSpPr>
                  <a:spLocks/>
                </p:cNvSpPr>
                <p:nvPr/>
              </p:nvSpPr>
              <p:spPr bwMode="auto">
                <a:xfrm>
                  <a:off x="19" y="2559"/>
                  <a:ext cx="19981" cy="14844"/>
                </a:xfrm>
                <a:custGeom>
                  <a:avLst/>
                  <a:gdLst>
                    <a:gd name="T0" fmla="*/ 19962 w 20000"/>
                    <a:gd name="T1" fmla="*/ 0 h 20000"/>
                    <a:gd name="T2" fmla="*/ 19962 w 20000"/>
                    <a:gd name="T3" fmla="*/ 14802 h 20000"/>
                    <a:gd name="T4" fmla="*/ 0 w 20000"/>
                    <a:gd name="T5" fmla="*/ 14802 h 20000"/>
                    <a:gd name="T6" fmla="*/ 0 w 20000"/>
                    <a:gd name="T7" fmla="*/ 0 h 20000"/>
                    <a:gd name="T8" fmla="*/ 19962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1" y="0"/>
                      </a:moveTo>
                      <a:lnTo>
                        <a:pt x="19981" y="19944"/>
                      </a:lnTo>
                      <a:lnTo>
                        <a:pt x="0" y="19944"/>
                      </a:lnTo>
                      <a:lnTo>
                        <a:pt x="0" y="0"/>
                      </a:lnTo>
                      <a:lnTo>
                        <a:pt x="19981" y="0"/>
                      </a:lnTo>
                      <a:close/>
                    </a:path>
                  </a:pathLst>
                </a:cu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Oval 112"/>
                <p:cNvSpPr>
                  <a:spLocks noChangeArrowheads="1"/>
                </p:cNvSpPr>
                <p:nvPr/>
              </p:nvSpPr>
              <p:spPr bwMode="auto">
                <a:xfrm>
                  <a:off x="0" y="3"/>
                  <a:ext cx="20000" cy="4989"/>
                </a:xfrm>
                <a:prstGeom prst="ellipse">
                  <a:avLst/>
                </a:pr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2" name="Oval 113"/>
              <p:cNvSpPr>
                <a:spLocks noChangeArrowheads="1"/>
              </p:cNvSpPr>
              <p:nvPr/>
            </p:nvSpPr>
            <p:spPr bwMode="auto">
              <a:xfrm>
                <a:off x="0" y="14990"/>
                <a:ext cx="20000" cy="4969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114"/>
              <p:cNvSpPr>
                <a:spLocks/>
              </p:cNvSpPr>
              <p:nvPr/>
            </p:nvSpPr>
            <p:spPr bwMode="auto">
              <a:xfrm>
                <a:off x="19" y="2547"/>
                <a:ext cx="19981" cy="14784"/>
              </a:xfrm>
              <a:custGeom>
                <a:avLst/>
                <a:gdLst>
                  <a:gd name="T0" fmla="*/ 19962 w 20000"/>
                  <a:gd name="T1" fmla="*/ 0 h 20000"/>
                  <a:gd name="T2" fmla="*/ 19962 w 20000"/>
                  <a:gd name="T3" fmla="*/ 14743 h 20000"/>
                  <a:gd name="T4" fmla="*/ 0 w 20000"/>
                  <a:gd name="T5" fmla="*/ 14743 h 20000"/>
                  <a:gd name="T6" fmla="*/ 0 w 20000"/>
                  <a:gd name="T7" fmla="*/ 0 h 20000"/>
                  <a:gd name="T8" fmla="*/ 19962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44"/>
                    </a:lnTo>
                    <a:lnTo>
                      <a:pt x="0" y="19944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115"/>
              <p:cNvSpPr>
                <a:spLocks/>
              </p:cNvSpPr>
              <p:nvPr/>
            </p:nvSpPr>
            <p:spPr bwMode="auto">
              <a:xfrm>
                <a:off x="204" y="14949"/>
                <a:ext cx="19611" cy="2669"/>
              </a:xfrm>
              <a:custGeom>
                <a:avLst/>
                <a:gdLst>
                  <a:gd name="T0" fmla="*/ 19592 w 20000"/>
                  <a:gd name="T1" fmla="*/ 0 h 20000"/>
                  <a:gd name="T2" fmla="*/ 19592 w 20000"/>
                  <a:gd name="T3" fmla="*/ 2628 h 20000"/>
                  <a:gd name="T4" fmla="*/ 0 w 20000"/>
                  <a:gd name="T5" fmla="*/ 2628 h 20000"/>
                  <a:gd name="T6" fmla="*/ 0 w 20000"/>
                  <a:gd name="T7" fmla="*/ 0 h 20000"/>
                  <a:gd name="T8" fmla="*/ 19592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692"/>
                    </a:lnTo>
                    <a:lnTo>
                      <a:pt x="0" y="19692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Rectangle 116"/>
              <p:cNvSpPr>
                <a:spLocks noChangeArrowheads="1"/>
              </p:cNvSpPr>
              <p:nvPr/>
            </p:nvSpPr>
            <p:spPr bwMode="auto">
              <a:xfrm>
                <a:off x="5180" y="6530"/>
                <a:ext cx="9640" cy="115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l">
                  <a:spcBef>
                    <a:spcPct val="0"/>
                  </a:spcBef>
                </a:pP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ea typeface="Mincho" charset="-128"/>
                  </a:rPr>
                  <a:t>Disk</a:t>
                </a:r>
                <a:endParaRPr lang="en-US" dirty="0">
                  <a:solidFill>
                    <a:schemeClr val="bg1"/>
                  </a:solidFill>
                  <a:latin typeface="Times New Roman" pitchFamily="18" charset="0"/>
                </a:endParaRPr>
              </a:p>
              <a:p>
                <a:pPr algn="l" eaLnBrk="0" hangingPunct="0">
                  <a:spcBef>
                    <a:spcPct val="0"/>
                  </a:spcBef>
                </a:pPr>
                <a:endParaRPr lang="en-US" dirty="0">
                  <a:solidFill>
                    <a:schemeClr val="bg1"/>
                  </a:solidFill>
                  <a:latin typeface="Times New Roman" pitchFamily="18" charset="0"/>
                  <a:ea typeface="Mincho" charset="-128"/>
                </a:endParaRPr>
              </a:p>
            </p:txBody>
          </p:sp>
          <p:sp>
            <p:nvSpPr>
              <p:cNvPr id="86" name="Freeform 117"/>
              <p:cNvSpPr>
                <a:spLocks/>
              </p:cNvSpPr>
              <p:nvPr/>
            </p:nvSpPr>
            <p:spPr bwMode="auto">
              <a:xfrm>
                <a:off x="148" y="2136"/>
                <a:ext cx="19759" cy="2752"/>
              </a:xfrm>
              <a:custGeom>
                <a:avLst/>
                <a:gdLst>
                  <a:gd name="T0" fmla="*/ 19740 w 20000"/>
                  <a:gd name="T1" fmla="*/ 0 h 20000"/>
                  <a:gd name="T2" fmla="*/ 19740 w 20000"/>
                  <a:gd name="T3" fmla="*/ 2711 h 20000"/>
                  <a:gd name="T4" fmla="*/ 0 w 20000"/>
                  <a:gd name="T5" fmla="*/ 2711 h 20000"/>
                  <a:gd name="T6" fmla="*/ 0 w 20000"/>
                  <a:gd name="T7" fmla="*/ 0 h 20000"/>
                  <a:gd name="T8" fmla="*/ 1974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701"/>
                    </a:lnTo>
                    <a:lnTo>
                      <a:pt x="0" y="19701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Oval 118"/>
              <p:cNvSpPr>
                <a:spLocks noChangeArrowheads="1"/>
              </p:cNvSpPr>
              <p:nvPr/>
            </p:nvSpPr>
            <p:spPr bwMode="auto">
              <a:xfrm>
                <a:off x="0" y="1"/>
                <a:ext cx="20000" cy="4969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" name="Group 119"/>
            <p:cNvGrpSpPr>
              <a:grpSpLocks/>
            </p:cNvGrpSpPr>
            <p:nvPr/>
          </p:nvGrpSpPr>
          <p:grpSpPr bwMode="auto">
            <a:xfrm>
              <a:off x="3720" y="1595"/>
              <a:ext cx="486" cy="195"/>
              <a:chOff x="0" y="1"/>
              <a:chExt cx="20000" cy="19999"/>
            </a:xfrm>
          </p:grpSpPr>
          <p:grpSp>
            <p:nvGrpSpPr>
              <p:cNvPr id="71" name="Group 120"/>
              <p:cNvGrpSpPr>
                <a:grpSpLocks/>
              </p:cNvGrpSpPr>
              <p:nvPr/>
            </p:nvGrpSpPr>
            <p:grpSpPr bwMode="auto">
              <a:xfrm>
                <a:off x="0" y="83"/>
                <a:ext cx="20000" cy="19917"/>
                <a:chOff x="0" y="3"/>
                <a:chExt cx="20000" cy="19997"/>
              </a:xfrm>
            </p:grpSpPr>
            <p:sp>
              <p:nvSpPr>
                <p:cNvPr id="78" name="Oval 121"/>
                <p:cNvSpPr>
                  <a:spLocks noChangeArrowheads="1"/>
                </p:cNvSpPr>
                <p:nvPr/>
              </p:nvSpPr>
              <p:spPr bwMode="auto">
                <a:xfrm>
                  <a:off x="0" y="15011"/>
                  <a:ext cx="20000" cy="4989"/>
                </a:xfrm>
                <a:prstGeom prst="ellipse">
                  <a:avLst/>
                </a:pr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122"/>
                <p:cNvSpPr>
                  <a:spLocks/>
                </p:cNvSpPr>
                <p:nvPr/>
              </p:nvSpPr>
              <p:spPr bwMode="auto">
                <a:xfrm>
                  <a:off x="19" y="2559"/>
                  <a:ext cx="19981" cy="14844"/>
                </a:xfrm>
                <a:custGeom>
                  <a:avLst/>
                  <a:gdLst>
                    <a:gd name="T0" fmla="*/ 19962 w 20000"/>
                    <a:gd name="T1" fmla="*/ 0 h 20000"/>
                    <a:gd name="T2" fmla="*/ 19962 w 20000"/>
                    <a:gd name="T3" fmla="*/ 14802 h 20000"/>
                    <a:gd name="T4" fmla="*/ 0 w 20000"/>
                    <a:gd name="T5" fmla="*/ 14802 h 20000"/>
                    <a:gd name="T6" fmla="*/ 0 w 20000"/>
                    <a:gd name="T7" fmla="*/ 0 h 20000"/>
                    <a:gd name="T8" fmla="*/ 19962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1" y="0"/>
                      </a:moveTo>
                      <a:lnTo>
                        <a:pt x="19981" y="19944"/>
                      </a:lnTo>
                      <a:lnTo>
                        <a:pt x="0" y="19944"/>
                      </a:lnTo>
                      <a:lnTo>
                        <a:pt x="0" y="0"/>
                      </a:lnTo>
                      <a:lnTo>
                        <a:pt x="19981" y="0"/>
                      </a:lnTo>
                      <a:close/>
                    </a:path>
                  </a:pathLst>
                </a:cu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Oval 123"/>
                <p:cNvSpPr>
                  <a:spLocks noChangeArrowheads="1"/>
                </p:cNvSpPr>
                <p:nvPr/>
              </p:nvSpPr>
              <p:spPr bwMode="auto">
                <a:xfrm>
                  <a:off x="0" y="3"/>
                  <a:ext cx="20000" cy="4989"/>
                </a:xfrm>
                <a:prstGeom prst="ellipse">
                  <a:avLst/>
                </a:pr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" name="Oval 124"/>
              <p:cNvSpPr>
                <a:spLocks noChangeArrowheads="1"/>
              </p:cNvSpPr>
              <p:nvPr/>
            </p:nvSpPr>
            <p:spPr bwMode="auto">
              <a:xfrm>
                <a:off x="0" y="14990"/>
                <a:ext cx="20000" cy="4969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25"/>
              <p:cNvSpPr>
                <a:spLocks/>
              </p:cNvSpPr>
              <p:nvPr/>
            </p:nvSpPr>
            <p:spPr bwMode="auto">
              <a:xfrm>
                <a:off x="19" y="2547"/>
                <a:ext cx="19981" cy="14784"/>
              </a:xfrm>
              <a:custGeom>
                <a:avLst/>
                <a:gdLst>
                  <a:gd name="T0" fmla="*/ 19962 w 20000"/>
                  <a:gd name="T1" fmla="*/ 0 h 20000"/>
                  <a:gd name="T2" fmla="*/ 19962 w 20000"/>
                  <a:gd name="T3" fmla="*/ 14743 h 20000"/>
                  <a:gd name="T4" fmla="*/ 0 w 20000"/>
                  <a:gd name="T5" fmla="*/ 14743 h 20000"/>
                  <a:gd name="T6" fmla="*/ 0 w 20000"/>
                  <a:gd name="T7" fmla="*/ 0 h 20000"/>
                  <a:gd name="T8" fmla="*/ 19962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44"/>
                    </a:lnTo>
                    <a:lnTo>
                      <a:pt x="0" y="19944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126"/>
              <p:cNvSpPr>
                <a:spLocks/>
              </p:cNvSpPr>
              <p:nvPr/>
            </p:nvSpPr>
            <p:spPr bwMode="auto">
              <a:xfrm>
                <a:off x="204" y="14949"/>
                <a:ext cx="19611" cy="2669"/>
              </a:xfrm>
              <a:custGeom>
                <a:avLst/>
                <a:gdLst>
                  <a:gd name="T0" fmla="*/ 19592 w 20000"/>
                  <a:gd name="T1" fmla="*/ 0 h 20000"/>
                  <a:gd name="T2" fmla="*/ 19592 w 20000"/>
                  <a:gd name="T3" fmla="*/ 2628 h 20000"/>
                  <a:gd name="T4" fmla="*/ 0 w 20000"/>
                  <a:gd name="T5" fmla="*/ 2628 h 20000"/>
                  <a:gd name="T6" fmla="*/ 0 w 20000"/>
                  <a:gd name="T7" fmla="*/ 0 h 20000"/>
                  <a:gd name="T8" fmla="*/ 19592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692"/>
                    </a:lnTo>
                    <a:lnTo>
                      <a:pt x="0" y="19692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Rectangle 127"/>
              <p:cNvSpPr>
                <a:spLocks noChangeArrowheads="1"/>
              </p:cNvSpPr>
              <p:nvPr/>
            </p:nvSpPr>
            <p:spPr bwMode="auto">
              <a:xfrm>
                <a:off x="5180" y="6530"/>
                <a:ext cx="9640" cy="115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l">
                  <a:spcBef>
                    <a:spcPct val="0"/>
                  </a:spcBef>
                </a:pP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ea typeface="Mincho" charset="-128"/>
                  </a:rPr>
                  <a:t>Disk</a:t>
                </a:r>
                <a:endParaRPr lang="en-US" dirty="0">
                  <a:solidFill>
                    <a:schemeClr val="bg1"/>
                  </a:solidFill>
                  <a:latin typeface="Times New Roman" pitchFamily="18" charset="0"/>
                </a:endParaRPr>
              </a:p>
              <a:p>
                <a:pPr algn="l" eaLnBrk="0" hangingPunct="0">
                  <a:spcBef>
                    <a:spcPct val="0"/>
                  </a:spcBef>
                </a:pPr>
                <a:endParaRPr lang="en-US" dirty="0">
                  <a:solidFill>
                    <a:schemeClr val="bg1"/>
                  </a:solidFill>
                  <a:latin typeface="Times New Roman" pitchFamily="18" charset="0"/>
                  <a:ea typeface="Mincho" charset="-128"/>
                </a:endParaRPr>
              </a:p>
            </p:txBody>
          </p:sp>
          <p:sp>
            <p:nvSpPr>
              <p:cNvPr id="76" name="Freeform 128"/>
              <p:cNvSpPr>
                <a:spLocks/>
              </p:cNvSpPr>
              <p:nvPr/>
            </p:nvSpPr>
            <p:spPr bwMode="auto">
              <a:xfrm>
                <a:off x="148" y="2136"/>
                <a:ext cx="19759" cy="2752"/>
              </a:xfrm>
              <a:custGeom>
                <a:avLst/>
                <a:gdLst>
                  <a:gd name="T0" fmla="*/ 19740 w 20000"/>
                  <a:gd name="T1" fmla="*/ 0 h 20000"/>
                  <a:gd name="T2" fmla="*/ 19740 w 20000"/>
                  <a:gd name="T3" fmla="*/ 2711 h 20000"/>
                  <a:gd name="T4" fmla="*/ 0 w 20000"/>
                  <a:gd name="T5" fmla="*/ 2711 h 20000"/>
                  <a:gd name="T6" fmla="*/ 0 w 20000"/>
                  <a:gd name="T7" fmla="*/ 0 h 20000"/>
                  <a:gd name="T8" fmla="*/ 1974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701"/>
                    </a:lnTo>
                    <a:lnTo>
                      <a:pt x="0" y="19701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Oval 129"/>
              <p:cNvSpPr>
                <a:spLocks noChangeArrowheads="1"/>
              </p:cNvSpPr>
              <p:nvPr/>
            </p:nvSpPr>
            <p:spPr bwMode="auto">
              <a:xfrm>
                <a:off x="0" y="1"/>
                <a:ext cx="20000" cy="4969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" name="Group 130"/>
            <p:cNvGrpSpPr>
              <a:grpSpLocks/>
            </p:cNvGrpSpPr>
            <p:nvPr/>
          </p:nvGrpSpPr>
          <p:grpSpPr bwMode="auto">
            <a:xfrm>
              <a:off x="3720" y="1975"/>
              <a:ext cx="486" cy="195"/>
              <a:chOff x="0" y="1"/>
              <a:chExt cx="20000" cy="19999"/>
            </a:xfrm>
          </p:grpSpPr>
          <p:grpSp>
            <p:nvGrpSpPr>
              <p:cNvPr id="61" name="Group 131"/>
              <p:cNvGrpSpPr>
                <a:grpSpLocks/>
              </p:cNvGrpSpPr>
              <p:nvPr/>
            </p:nvGrpSpPr>
            <p:grpSpPr bwMode="auto">
              <a:xfrm>
                <a:off x="0" y="83"/>
                <a:ext cx="20000" cy="19917"/>
                <a:chOff x="0" y="3"/>
                <a:chExt cx="20000" cy="19997"/>
              </a:xfrm>
            </p:grpSpPr>
            <p:sp>
              <p:nvSpPr>
                <p:cNvPr id="68" name="Oval 132"/>
                <p:cNvSpPr>
                  <a:spLocks noChangeArrowheads="1"/>
                </p:cNvSpPr>
                <p:nvPr/>
              </p:nvSpPr>
              <p:spPr bwMode="auto">
                <a:xfrm>
                  <a:off x="0" y="15011"/>
                  <a:ext cx="20000" cy="4989"/>
                </a:xfrm>
                <a:prstGeom prst="ellipse">
                  <a:avLst/>
                </a:pr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Freeform 133"/>
                <p:cNvSpPr>
                  <a:spLocks/>
                </p:cNvSpPr>
                <p:nvPr/>
              </p:nvSpPr>
              <p:spPr bwMode="auto">
                <a:xfrm>
                  <a:off x="19" y="2559"/>
                  <a:ext cx="19981" cy="14844"/>
                </a:xfrm>
                <a:custGeom>
                  <a:avLst/>
                  <a:gdLst>
                    <a:gd name="T0" fmla="*/ 19962 w 20000"/>
                    <a:gd name="T1" fmla="*/ 0 h 20000"/>
                    <a:gd name="T2" fmla="*/ 19962 w 20000"/>
                    <a:gd name="T3" fmla="*/ 14802 h 20000"/>
                    <a:gd name="T4" fmla="*/ 0 w 20000"/>
                    <a:gd name="T5" fmla="*/ 14802 h 20000"/>
                    <a:gd name="T6" fmla="*/ 0 w 20000"/>
                    <a:gd name="T7" fmla="*/ 0 h 20000"/>
                    <a:gd name="T8" fmla="*/ 19962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1" y="0"/>
                      </a:moveTo>
                      <a:lnTo>
                        <a:pt x="19981" y="19944"/>
                      </a:lnTo>
                      <a:lnTo>
                        <a:pt x="0" y="19944"/>
                      </a:lnTo>
                      <a:lnTo>
                        <a:pt x="0" y="0"/>
                      </a:lnTo>
                      <a:lnTo>
                        <a:pt x="19981" y="0"/>
                      </a:lnTo>
                      <a:close/>
                    </a:path>
                  </a:pathLst>
                </a:cu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Oval 134"/>
                <p:cNvSpPr>
                  <a:spLocks noChangeArrowheads="1"/>
                </p:cNvSpPr>
                <p:nvPr/>
              </p:nvSpPr>
              <p:spPr bwMode="auto">
                <a:xfrm>
                  <a:off x="0" y="3"/>
                  <a:ext cx="20000" cy="4989"/>
                </a:xfrm>
                <a:prstGeom prst="ellipse">
                  <a:avLst/>
                </a:pr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" name="Oval 135"/>
              <p:cNvSpPr>
                <a:spLocks noChangeArrowheads="1"/>
              </p:cNvSpPr>
              <p:nvPr/>
            </p:nvSpPr>
            <p:spPr bwMode="auto">
              <a:xfrm>
                <a:off x="0" y="14990"/>
                <a:ext cx="20000" cy="4969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136"/>
              <p:cNvSpPr>
                <a:spLocks/>
              </p:cNvSpPr>
              <p:nvPr/>
            </p:nvSpPr>
            <p:spPr bwMode="auto">
              <a:xfrm>
                <a:off x="19" y="2547"/>
                <a:ext cx="19981" cy="14784"/>
              </a:xfrm>
              <a:custGeom>
                <a:avLst/>
                <a:gdLst>
                  <a:gd name="T0" fmla="*/ 19962 w 20000"/>
                  <a:gd name="T1" fmla="*/ 0 h 20000"/>
                  <a:gd name="T2" fmla="*/ 19962 w 20000"/>
                  <a:gd name="T3" fmla="*/ 14743 h 20000"/>
                  <a:gd name="T4" fmla="*/ 0 w 20000"/>
                  <a:gd name="T5" fmla="*/ 14743 h 20000"/>
                  <a:gd name="T6" fmla="*/ 0 w 20000"/>
                  <a:gd name="T7" fmla="*/ 0 h 20000"/>
                  <a:gd name="T8" fmla="*/ 19962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44"/>
                    </a:lnTo>
                    <a:lnTo>
                      <a:pt x="0" y="19944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137"/>
              <p:cNvSpPr>
                <a:spLocks/>
              </p:cNvSpPr>
              <p:nvPr/>
            </p:nvSpPr>
            <p:spPr bwMode="auto">
              <a:xfrm>
                <a:off x="204" y="14949"/>
                <a:ext cx="19611" cy="2669"/>
              </a:xfrm>
              <a:custGeom>
                <a:avLst/>
                <a:gdLst>
                  <a:gd name="T0" fmla="*/ 19592 w 20000"/>
                  <a:gd name="T1" fmla="*/ 0 h 20000"/>
                  <a:gd name="T2" fmla="*/ 19592 w 20000"/>
                  <a:gd name="T3" fmla="*/ 2628 h 20000"/>
                  <a:gd name="T4" fmla="*/ 0 w 20000"/>
                  <a:gd name="T5" fmla="*/ 2628 h 20000"/>
                  <a:gd name="T6" fmla="*/ 0 w 20000"/>
                  <a:gd name="T7" fmla="*/ 0 h 20000"/>
                  <a:gd name="T8" fmla="*/ 19592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692"/>
                    </a:lnTo>
                    <a:lnTo>
                      <a:pt x="0" y="19692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Rectangle 138"/>
              <p:cNvSpPr>
                <a:spLocks noChangeArrowheads="1"/>
              </p:cNvSpPr>
              <p:nvPr/>
            </p:nvSpPr>
            <p:spPr bwMode="auto">
              <a:xfrm>
                <a:off x="5180" y="6530"/>
                <a:ext cx="9640" cy="115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l">
                  <a:spcBef>
                    <a:spcPct val="0"/>
                  </a:spcBef>
                </a:pPr>
                <a:r>
                  <a:rPr lang="en-US">
                    <a:solidFill>
                      <a:schemeClr val="bg1"/>
                    </a:solidFill>
                    <a:latin typeface="Times New Roman" pitchFamily="18" charset="0"/>
                    <a:ea typeface="Mincho" charset="-128"/>
                  </a:rPr>
                  <a:t>Disk</a:t>
                </a:r>
                <a:endParaRPr lang="en-US">
                  <a:solidFill>
                    <a:schemeClr val="bg1"/>
                  </a:solidFill>
                  <a:latin typeface="Times New Roman" pitchFamily="18" charset="0"/>
                </a:endParaRPr>
              </a:p>
              <a:p>
                <a:pPr algn="l" eaLnBrk="0" hangingPunct="0">
                  <a:spcBef>
                    <a:spcPct val="0"/>
                  </a:spcBef>
                </a:pPr>
                <a:endParaRPr lang="en-US">
                  <a:solidFill>
                    <a:schemeClr val="bg1"/>
                  </a:solidFill>
                  <a:latin typeface="Times New Roman" pitchFamily="18" charset="0"/>
                  <a:ea typeface="Mincho" charset="-128"/>
                </a:endParaRPr>
              </a:p>
            </p:txBody>
          </p:sp>
          <p:sp>
            <p:nvSpPr>
              <p:cNvPr id="66" name="Freeform 139"/>
              <p:cNvSpPr>
                <a:spLocks/>
              </p:cNvSpPr>
              <p:nvPr/>
            </p:nvSpPr>
            <p:spPr bwMode="auto">
              <a:xfrm>
                <a:off x="148" y="2136"/>
                <a:ext cx="19759" cy="2752"/>
              </a:xfrm>
              <a:custGeom>
                <a:avLst/>
                <a:gdLst>
                  <a:gd name="T0" fmla="*/ 19740 w 20000"/>
                  <a:gd name="T1" fmla="*/ 0 h 20000"/>
                  <a:gd name="T2" fmla="*/ 19740 w 20000"/>
                  <a:gd name="T3" fmla="*/ 2711 h 20000"/>
                  <a:gd name="T4" fmla="*/ 0 w 20000"/>
                  <a:gd name="T5" fmla="*/ 2711 h 20000"/>
                  <a:gd name="T6" fmla="*/ 0 w 20000"/>
                  <a:gd name="T7" fmla="*/ 0 h 20000"/>
                  <a:gd name="T8" fmla="*/ 1974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701"/>
                    </a:lnTo>
                    <a:lnTo>
                      <a:pt x="0" y="19701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Oval 140"/>
              <p:cNvSpPr>
                <a:spLocks noChangeArrowheads="1"/>
              </p:cNvSpPr>
              <p:nvPr/>
            </p:nvSpPr>
            <p:spPr bwMode="auto">
              <a:xfrm>
                <a:off x="0" y="1"/>
                <a:ext cx="20000" cy="4969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" name="Group 141"/>
            <p:cNvGrpSpPr>
              <a:grpSpLocks/>
            </p:cNvGrpSpPr>
            <p:nvPr/>
          </p:nvGrpSpPr>
          <p:grpSpPr bwMode="auto">
            <a:xfrm>
              <a:off x="2775" y="2841"/>
              <a:ext cx="487" cy="195"/>
              <a:chOff x="0" y="1"/>
              <a:chExt cx="20000" cy="19999"/>
            </a:xfrm>
          </p:grpSpPr>
          <p:grpSp>
            <p:nvGrpSpPr>
              <p:cNvPr id="51" name="Group 142"/>
              <p:cNvGrpSpPr>
                <a:grpSpLocks/>
              </p:cNvGrpSpPr>
              <p:nvPr/>
            </p:nvGrpSpPr>
            <p:grpSpPr bwMode="auto">
              <a:xfrm>
                <a:off x="18" y="42"/>
                <a:ext cx="19982" cy="19958"/>
                <a:chOff x="0" y="2"/>
                <a:chExt cx="20000" cy="19998"/>
              </a:xfrm>
            </p:grpSpPr>
            <p:sp>
              <p:nvSpPr>
                <p:cNvPr id="58" name="Oval 143"/>
                <p:cNvSpPr>
                  <a:spLocks noChangeArrowheads="1"/>
                </p:cNvSpPr>
                <p:nvPr/>
              </p:nvSpPr>
              <p:spPr bwMode="auto">
                <a:xfrm>
                  <a:off x="0" y="15021"/>
                  <a:ext cx="20000" cy="4979"/>
                </a:xfrm>
                <a:prstGeom prst="ellipse">
                  <a:avLst/>
                </a:pr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Freeform 144"/>
                <p:cNvSpPr>
                  <a:spLocks/>
                </p:cNvSpPr>
                <p:nvPr/>
              </p:nvSpPr>
              <p:spPr bwMode="auto">
                <a:xfrm>
                  <a:off x="18" y="2550"/>
                  <a:ext cx="19982" cy="14795"/>
                </a:xfrm>
                <a:custGeom>
                  <a:avLst/>
                  <a:gdLst>
                    <a:gd name="T0" fmla="*/ 19963 w 20000"/>
                    <a:gd name="T1" fmla="*/ 0 h 20000"/>
                    <a:gd name="T2" fmla="*/ 19963 w 20000"/>
                    <a:gd name="T3" fmla="*/ 14773 h 20000"/>
                    <a:gd name="T4" fmla="*/ 0 w 20000"/>
                    <a:gd name="T5" fmla="*/ 14773 h 20000"/>
                    <a:gd name="T6" fmla="*/ 0 w 20000"/>
                    <a:gd name="T7" fmla="*/ 0 h 20000"/>
                    <a:gd name="T8" fmla="*/ 19963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1" y="0"/>
                      </a:moveTo>
                      <a:lnTo>
                        <a:pt x="19981" y="19944"/>
                      </a:lnTo>
                      <a:lnTo>
                        <a:pt x="0" y="19944"/>
                      </a:lnTo>
                      <a:lnTo>
                        <a:pt x="0" y="0"/>
                      </a:lnTo>
                      <a:lnTo>
                        <a:pt x="19981" y="0"/>
                      </a:lnTo>
                      <a:close/>
                    </a:path>
                  </a:pathLst>
                </a:cu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Oval 145"/>
                <p:cNvSpPr>
                  <a:spLocks noChangeArrowheads="1"/>
                </p:cNvSpPr>
                <p:nvPr/>
              </p:nvSpPr>
              <p:spPr bwMode="auto">
                <a:xfrm>
                  <a:off x="0" y="2"/>
                  <a:ext cx="20000" cy="4979"/>
                </a:xfrm>
                <a:prstGeom prst="ellipse">
                  <a:avLst/>
                </a:pr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" name="Oval 146"/>
              <p:cNvSpPr>
                <a:spLocks noChangeArrowheads="1"/>
              </p:cNvSpPr>
              <p:nvPr/>
            </p:nvSpPr>
            <p:spPr bwMode="auto">
              <a:xfrm>
                <a:off x="0" y="14949"/>
                <a:ext cx="19982" cy="4969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47"/>
              <p:cNvSpPr>
                <a:spLocks/>
              </p:cNvSpPr>
              <p:nvPr/>
            </p:nvSpPr>
            <p:spPr bwMode="auto">
              <a:xfrm>
                <a:off x="18" y="2547"/>
                <a:ext cx="19964" cy="14784"/>
              </a:xfrm>
              <a:custGeom>
                <a:avLst/>
                <a:gdLst>
                  <a:gd name="T0" fmla="*/ 19945 w 20000"/>
                  <a:gd name="T1" fmla="*/ 0 h 20000"/>
                  <a:gd name="T2" fmla="*/ 19945 w 20000"/>
                  <a:gd name="T3" fmla="*/ 14743 h 20000"/>
                  <a:gd name="T4" fmla="*/ 0 w 20000"/>
                  <a:gd name="T5" fmla="*/ 14743 h 20000"/>
                  <a:gd name="T6" fmla="*/ 0 w 20000"/>
                  <a:gd name="T7" fmla="*/ 0 h 20000"/>
                  <a:gd name="T8" fmla="*/ 19945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44"/>
                    </a:lnTo>
                    <a:lnTo>
                      <a:pt x="0" y="19944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148"/>
              <p:cNvSpPr>
                <a:spLocks/>
              </p:cNvSpPr>
              <p:nvPr/>
            </p:nvSpPr>
            <p:spPr bwMode="auto">
              <a:xfrm>
                <a:off x="203" y="14949"/>
                <a:ext cx="19594" cy="2669"/>
              </a:xfrm>
              <a:custGeom>
                <a:avLst/>
                <a:gdLst>
                  <a:gd name="T0" fmla="*/ 19575 w 20000"/>
                  <a:gd name="T1" fmla="*/ 0 h 20000"/>
                  <a:gd name="T2" fmla="*/ 19575 w 20000"/>
                  <a:gd name="T3" fmla="*/ 2628 h 20000"/>
                  <a:gd name="T4" fmla="*/ 0 w 20000"/>
                  <a:gd name="T5" fmla="*/ 2628 h 20000"/>
                  <a:gd name="T6" fmla="*/ 0 w 20000"/>
                  <a:gd name="T7" fmla="*/ 0 h 20000"/>
                  <a:gd name="T8" fmla="*/ 19575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692"/>
                    </a:lnTo>
                    <a:lnTo>
                      <a:pt x="0" y="19692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Rectangle 149"/>
              <p:cNvSpPr>
                <a:spLocks noChangeArrowheads="1"/>
              </p:cNvSpPr>
              <p:nvPr/>
            </p:nvSpPr>
            <p:spPr bwMode="auto">
              <a:xfrm>
                <a:off x="5176" y="2310"/>
                <a:ext cx="9630" cy="115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>
                  <a:spcBef>
                    <a:spcPct val="0"/>
                  </a:spcBef>
                </a:pP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ea typeface="Mincho" charset="-128"/>
                  </a:rPr>
                  <a:t>Disk</a:t>
                </a:r>
                <a:endParaRPr lang="en-US" dirty="0">
                  <a:solidFill>
                    <a:schemeClr val="bg1"/>
                  </a:solidFill>
                  <a:latin typeface="Times New Roman" pitchFamily="18" charset="0"/>
                </a:endParaRPr>
              </a:p>
              <a:p>
                <a:pPr algn="l" eaLnBrk="0" hangingPunct="0">
                  <a:spcBef>
                    <a:spcPct val="0"/>
                  </a:spcBef>
                </a:pPr>
                <a:endParaRPr lang="en-US" dirty="0">
                  <a:solidFill>
                    <a:schemeClr val="bg1"/>
                  </a:solidFill>
                  <a:latin typeface="Times New Roman" pitchFamily="18" charset="0"/>
                  <a:ea typeface="Mincho" charset="-128"/>
                </a:endParaRPr>
              </a:p>
            </p:txBody>
          </p:sp>
          <p:sp>
            <p:nvSpPr>
              <p:cNvPr id="56" name="Freeform 150"/>
              <p:cNvSpPr>
                <a:spLocks/>
              </p:cNvSpPr>
              <p:nvPr/>
            </p:nvSpPr>
            <p:spPr bwMode="auto">
              <a:xfrm>
                <a:off x="166" y="2095"/>
                <a:ext cx="19742" cy="2752"/>
              </a:xfrm>
              <a:custGeom>
                <a:avLst/>
                <a:gdLst>
                  <a:gd name="T0" fmla="*/ 19723 w 20000"/>
                  <a:gd name="T1" fmla="*/ 0 h 20000"/>
                  <a:gd name="T2" fmla="*/ 19723 w 20000"/>
                  <a:gd name="T3" fmla="*/ 2711 h 20000"/>
                  <a:gd name="T4" fmla="*/ 0 w 20000"/>
                  <a:gd name="T5" fmla="*/ 2711 h 20000"/>
                  <a:gd name="T6" fmla="*/ 0 w 20000"/>
                  <a:gd name="T7" fmla="*/ 0 h 20000"/>
                  <a:gd name="T8" fmla="*/ 19723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701"/>
                    </a:lnTo>
                    <a:lnTo>
                      <a:pt x="0" y="19701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151"/>
              <p:cNvSpPr>
                <a:spLocks noChangeArrowheads="1"/>
              </p:cNvSpPr>
              <p:nvPr/>
            </p:nvSpPr>
            <p:spPr bwMode="auto">
              <a:xfrm>
                <a:off x="0" y="1"/>
                <a:ext cx="19982" cy="4969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" name="Freeform 152"/>
            <p:cNvSpPr>
              <a:spLocks/>
            </p:cNvSpPr>
            <p:nvPr/>
          </p:nvSpPr>
          <p:spPr bwMode="auto">
            <a:xfrm>
              <a:off x="3018" y="2669"/>
              <a:ext cx="0" cy="19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192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19958"/>
                  </a:lnTo>
                </a:path>
              </a:pathLst>
            </a:custGeom>
            <a:noFill/>
            <a:ln w="3175">
              <a:solidFill>
                <a:schemeClr val="accent2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5" name="Rectangle 12"/>
          <p:cNvSpPr>
            <a:spLocks noChangeArrowheads="1"/>
          </p:cNvSpPr>
          <p:nvPr/>
        </p:nvSpPr>
        <p:spPr bwMode="auto">
          <a:xfrm>
            <a:off x="4876801" y="4953001"/>
            <a:ext cx="1600199" cy="31869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228600">
              <a:spcBef>
                <a:spcPct val="0"/>
              </a:spcBef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Primary Memory</a:t>
            </a:r>
          </a:p>
          <a:p>
            <a:pPr indent="228600" eaLnBrk="0" hangingPunct="0">
              <a:spcBef>
                <a:spcPct val="0"/>
              </a:spcBef>
            </a:pPr>
            <a:endParaRPr lang="en-US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7075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667000" y="284164"/>
            <a:ext cx="7543800" cy="1163637"/>
          </a:xfrm>
        </p:spPr>
        <p:txBody>
          <a:bodyPr>
            <a:normAutofit/>
          </a:bodyPr>
          <a:lstStyle/>
          <a:p>
            <a:r>
              <a:rPr lang="en-IN" sz="3600" dirty="0"/>
              <a:t>Description of Operators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024062" y="1581150"/>
            <a:ext cx="8643938" cy="520065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Arithmetic Operators </a:t>
            </a:r>
          </a:p>
          <a:p>
            <a:pPr algn="just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  </a:t>
            </a:r>
            <a:r>
              <a:rPr lang="en-US" sz="2400" dirty="0">
                <a:cs typeface="Times New Roman" pitchFamily="18" charset="0"/>
              </a:rPr>
              <a:t>These are binary operators i.e. expression requires two operands </a:t>
            </a:r>
          </a:p>
          <a:p>
            <a:pPr algn="just">
              <a:buFont typeface="Wingdings" pitchFamily="2" charset="2"/>
              <a:buChar char="Ø"/>
            </a:pPr>
            <a:endParaRPr lang="en-US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0" y="2819400"/>
          <a:ext cx="7620000" cy="25196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Operator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Description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Example (a=4 and b=2)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Addition of two </a:t>
                      </a:r>
                      <a:r>
                        <a:rPr lang="en-US" baseline="0" dirty="0"/>
                        <a:t>operands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+ b = 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Subtraction of two </a:t>
                      </a:r>
                      <a:r>
                        <a:rPr lang="en-US" baseline="0" dirty="0"/>
                        <a:t>operands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– b = 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*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Multiplication of two</a:t>
                      </a:r>
                      <a:r>
                        <a:rPr lang="en-US" baseline="0" dirty="0"/>
                        <a:t> operands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* b = 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Division of two </a:t>
                      </a:r>
                      <a:r>
                        <a:rPr lang="en-US" baseline="0" dirty="0"/>
                        <a:t>operands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/ b = 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Modulus gives the remainder after division</a:t>
                      </a:r>
                      <a:r>
                        <a:rPr lang="en-US" baseline="0" dirty="0"/>
                        <a:t> of two operands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a % b</a:t>
                      </a:r>
                      <a:r>
                        <a:rPr lang="en-US" baseline="0" dirty="0"/>
                        <a:t> = 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46816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57201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Unary Operator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cs typeface="Times New Roman" pitchFamily="18" charset="0"/>
              </a:rPr>
              <a:t>These operator requires only one operand.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5999" y="1600200"/>
          <a:ext cx="7620002" cy="3479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43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3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Operator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Description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Example(count=1)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3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unary plus is used to show positive value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+count; 	value</a:t>
                      </a:r>
                      <a:r>
                        <a:rPr lang="en-US" baseline="0" dirty="0"/>
                        <a:t> is 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unary minus negates</a:t>
                      </a:r>
                      <a:r>
                        <a:rPr lang="en-US" baseline="0" dirty="0"/>
                        <a:t> the value of operand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-count; 	value</a:t>
                      </a:r>
                      <a:r>
                        <a:rPr lang="en-US" baseline="0" dirty="0"/>
                        <a:t> is 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++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Increment operator is used</a:t>
                      </a:r>
                      <a:r>
                        <a:rPr lang="en-US" baseline="0" dirty="0"/>
                        <a:t> to increase the operand value by 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++count; 	value is 2</a:t>
                      </a:r>
                    </a:p>
                    <a:p>
                      <a:r>
                        <a:rPr lang="en-US" dirty="0"/>
                        <a:t>count++; 	value is 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Decrement operator is used to decrease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the operand value by 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--count; 	value is 1 </a:t>
                      </a:r>
                    </a:p>
                    <a:p>
                      <a:r>
                        <a:rPr lang="en-US" dirty="0"/>
                        <a:t>count--; 	value</a:t>
                      </a:r>
                      <a:r>
                        <a:rPr lang="en-US" baseline="0" dirty="0"/>
                        <a:t> is 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189206" y="4800600"/>
            <a:ext cx="7813591" cy="1524000"/>
            <a:chOff x="374815" y="4953000"/>
            <a:chExt cx="8007185" cy="1524000"/>
          </a:xfrm>
        </p:grpSpPr>
        <p:sp>
          <p:nvSpPr>
            <p:cNvPr id="6" name="Rounded Rectangle 5"/>
            <p:cNvSpPr/>
            <p:nvPr/>
          </p:nvSpPr>
          <p:spPr>
            <a:xfrm>
              <a:off x="762000" y="5181600"/>
              <a:ext cx="7620000" cy="12954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8199" y="5181600"/>
              <a:ext cx="74657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/>
                <a:t>++count	increments count by 1 and then uses its value as the value of the expression. This is known a </a:t>
              </a:r>
              <a:r>
                <a:rPr lang="en-US" b="1" dirty="0"/>
                <a:t>prefix operator</a:t>
              </a:r>
              <a:r>
                <a:rPr lang="en-US" dirty="0"/>
                <a:t>.</a:t>
              </a:r>
            </a:p>
            <a:p>
              <a:pPr algn="just"/>
              <a:r>
                <a:rPr lang="en-US" dirty="0"/>
                <a:t>count++ 	uses count as the value of the expression and then increments count by 1. This is known as </a:t>
              </a:r>
              <a:r>
                <a:rPr lang="en-US" b="1" dirty="0"/>
                <a:t>postfix operator</a:t>
              </a:r>
              <a:r>
                <a:rPr lang="en-US" dirty="0"/>
                <a:t>. </a:t>
              </a:r>
            </a:p>
          </p:txBody>
        </p:sp>
        <p:sp>
          <p:nvSpPr>
            <p:cNvPr id="8" name="Litebulb"/>
            <p:cNvSpPr>
              <a:spLocks noEditPoints="1" noChangeArrowheads="1"/>
            </p:cNvSpPr>
            <p:nvPr/>
          </p:nvSpPr>
          <p:spPr bwMode="auto">
            <a:xfrm>
              <a:off x="374815" y="4953000"/>
              <a:ext cx="615785" cy="5647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7782 h 21600"/>
                <a:gd name="T4" fmla="*/ 0 w 21600"/>
                <a:gd name="T5" fmla="*/ 7782 h 21600"/>
                <a:gd name="T6" fmla="*/ 10800 w 21600"/>
                <a:gd name="T7" fmla="*/ 21600 h 21600"/>
                <a:gd name="T8" fmla="*/ 3556 w 21600"/>
                <a:gd name="T9" fmla="*/ 2188 h 21600"/>
                <a:gd name="T10" fmla="*/ 18277 w 21600"/>
                <a:gd name="T11" fmla="*/ 9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451267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600" dirty="0"/>
              <a:t>#include &lt;</a:t>
            </a:r>
            <a:r>
              <a:rPr lang="en-US" sz="2600" dirty="0" err="1"/>
              <a:t>stdio.h</a:t>
            </a:r>
            <a:r>
              <a:rPr lang="en-US" sz="2600" dirty="0"/>
              <a:t>&gt; </a:t>
            </a:r>
          </a:p>
          <a:p>
            <a:pPr>
              <a:buNone/>
            </a:pPr>
            <a:r>
              <a:rPr lang="en-US" sz="2600" dirty="0" err="1"/>
              <a:t>int</a:t>
            </a:r>
            <a:r>
              <a:rPr lang="en-US" sz="2600" dirty="0"/>
              <a:t> main() </a:t>
            </a:r>
          </a:p>
          <a:p>
            <a:pPr>
              <a:buNone/>
            </a:pPr>
            <a:r>
              <a:rPr lang="en-US" sz="2600" dirty="0"/>
              <a:t>{</a:t>
            </a:r>
          </a:p>
          <a:p>
            <a:pPr>
              <a:buNone/>
            </a:pPr>
            <a:r>
              <a:rPr lang="en-US" sz="2600" dirty="0"/>
              <a:t> int </a:t>
            </a:r>
            <a:r>
              <a:rPr lang="en-US" sz="2600" dirty="0" err="1"/>
              <a:t>i</a:t>
            </a:r>
            <a:r>
              <a:rPr lang="en-US" sz="2600" dirty="0"/>
              <a:t> ;//declaration</a:t>
            </a:r>
          </a:p>
          <a:p>
            <a:pPr>
              <a:buNone/>
            </a:pPr>
            <a:r>
              <a:rPr lang="en-US" sz="2600" dirty="0" err="1"/>
              <a:t>i</a:t>
            </a:r>
            <a:r>
              <a:rPr lang="en-US" sz="2600" dirty="0"/>
              <a:t>= 1, 2, 3;//initialize</a:t>
            </a:r>
          </a:p>
          <a:p>
            <a:pPr>
              <a:buNone/>
            </a:pPr>
            <a:r>
              <a:rPr lang="en-US" sz="2600" dirty="0"/>
              <a:t> </a:t>
            </a:r>
            <a:r>
              <a:rPr lang="en-US" sz="2600" dirty="0" err="1"/>
              <a:t>printf</a:t>
            </a:r>
            <a:r>
              <a:rPr lang="en-US" sz="2600" dirty="0"/>
              <a:t>("%d", </a:t>
            </a:r>
            <a:r>
              <a:rPr lang="en-US" sz="2600" dirty="0" err="1"/>
              <a:t>i</a:t>
            </a:r>
            <a:r>
              <a:rPr lang="en-US" sz="2600" dirty="0"/>
              <a:t>);</a:t>
            </a:r>
          </a:p>
          <a:p>
            <a:pPr>
              <a:buNone/>
            </a:pPr>
            <a:r>
              <a:rPr lang="en-US" sz="2600" dirty="0"/>
              <a:t> </a:t>
            </a:r>
            <a:r>
              <a:rPr lang="en-US" sz="2600" b="1" dirty="0"/>
              <a:t>return</a:t>
            </a:r>
            <a:r>
              <a:rPr lang="en-US" sz="2600" dirty="0"/>
              <a:t> 0;</a:t>
            </a:r>
          </a:p>
          <a:p>
            <a:pPr>
              <a:buNone/>
            </a:pPr>
            <a:r>
              <a:rPr lang="en-US" sz="2600" dirty="0"/>
              <a:t> }</a:t>
            </a:r>
          </a:p>
          <a:p>
            <a:pPr>
              <a:buNone/>
            </a:pPr>
            <a:r>
              <a:rPr lang="en-US" sz="2600" dirty="0"/>
              <a:t>a)1		 c) prints 1,2,3</a:t>
            </a:r>
          </a:p>
          <a:p>
            <a:pPr>
              <a:buNone/>
            </a:pPr>
            <a:r>
              <a:rPr lang="en-US" sz="2600" dirty="0"/>
              <a:t>b)3		d) compile time error</a:t>
            </a:r>
          </a:p>
          <a:p>
            <a:pPr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95243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Operator % in C Language is called.?</a:t>
            </a:r>
          </a:p>
          <a:p>
            <a:pPr>
              <a:buNone/>
            </a:pPr>
            <a:r>
              <a:rPr lang="en-US" dirty="0"/>
              <a:t>A) Percentage Operator</a:t>
            </a:r>
          </a:p>
          <a:p>
            <a:pPr>
              <a:buNone/>
            </a:pPr>
            <a:r>
              <a:rPr lang="en-US" dirty="0"/>
              <a:t>B) Quotient Operator</a:t>
            </a:r>
          </a:p>
          <a:p>
            <a:pPr>
              <a:buNone/>
            </a:pPr>
            <a:r>
              <a:rPr lang="en-US" dirty="0"/>
              <a:t>C) Modulus</a:t>
            </a:r>
          </a:p>
          <a:p>
            <a:pPr>
              <a:buNone/>
            </a:pPr>
            <a:r>
              <a:rPr lang="en-US" dirty="0"/>
              <a:t>D) Division</a:t>
            </a:r>
          </a:p>
        </p:txBody>
      </p:sp>
    </p:spTree>
    <p:extLst>
      <p:ext uri="{BB962C8B-B14F-4D97-AF65-F5344CB8AC3E}">
        <p14:creationId xmlns:p14="http://schemas.microsoft.com/office/powerpoint/2010/main" val="3242201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295401"/>
            <a:ext cx="8229600" cy="4525963"/>
          </a:xfrm>
        </p:spPr>
        <p:txBody>
          <a:bodyPr/>
          <a:lstStyle/>
          <a:p>
            <a:r>
              <a:rPr lang="en-US" b="1" dirty="0"/>
              <a:t>Choose a right statement.</a:t>
            </a:r>
          </a:p>
          <a:p>
            <a:pPr>
              <a:buNone/>
            </a:pPr>
            <a:r>
              <a:rPr lang="en-US" dirty="0"/>
              <a:t>int a = 4.867;</a:t>
            </a:r>
          </a:p>
          <a:p>
            <a:pPr>
              <a:buNone/>
            </a:pPr>
            <a:r>
              <a:rPr lang="en-US" dirty="0"/>
              <a:t>A) a = 10</a:t>
            </a:r>
          </a:p>
          <a:p>
            <a:pPr>
              <a:buNone/>
            </a:pPr>
            <a:r>
              <a:rPr lang="en-US" dirty="0"/>
              <a:t>B) a = 14.867</a:t>
            </a:r>
          </a:p>
          <a:p>
            <a:pPr>
              <a:buNone/>
            </a:pPr>
            <a:r>
              <a:rPr lang="en-US" dirty="0"/>
              <a:t>C) a = 14</a:t>
            </a:r>
          </a:p>
          <a:p>
            <a:pPr>
              <a:buNone/>
            </a:pPr>
            <a:r>
              <a:rPr lang="en-US" dirty="0"/>
              <a:t>D) compiler error.</a:t>
            </a:r>
          </a:p>
        </p:txBody>
      </p:sp>
    </p:spTree>
    <p:extLst>
      <p:ext uri="{BB962C8B-B14F-4D97-AF65-F5344CB8AC3E}">
        <p14:creationId xmlns:p14="http://schemas.microsoft.com/office/powerpoint/2010/main" val="19760492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000" dirty="0" err="1"/>
              <a:t>int</a:t>
            </a:r>
            <a:r>
              <a:rPr lang="en-US" sz="3000" dirty="0"/>
              <a:t> main()</a:t>
            </a:r>
          </a:p>
          <a:p>
            <a:pPr>
              <a:buNone/>
            </a:pPr>
            <a:r>
              <a:rPr lang="en-US" sz="3000" dirty="0"/>
              <a:t>{</a:t>
            </a:r>
          </a:p>
          <a:p>
            <a:pPr>
              <a:buNone/>
            </a:pPr>
            <a:r>
              <a:rPr lang="en-US" sz="3000" dirty="0"/>
              <a:t>Int a=12</a:t>
            </a:r>
          </a:p>
          <a:p>
            <a:pPr>
              <a:buNone/>
            </a:pPr>
            <a:r>
              <a:rPr lang="en-US" sz="3000" dirty="0"/>
              <a:t>//int c=--a;          //c=11 a=11</a:t>
            </a:r>
          </a:p>
          <a:p>
            <a:pPr>
              <a:buNone/>
            </a:pPr>
            <a:r>
              <a:rPr lang="en-US" sz="3000" dirty="0"/>
              <a:t>Int c=a--;            //c=12 a=11</a:t>
            </a:r>
          </a:p>
          <a:p>
            <a:pPr>
              <a:buNone/>
            </a:pPr>
            <a:r>
              <a:rPr lang="en-US" sz="3000" dirty="0" err="1"/>
              <a:t>printf</a:t>
            </a:r>
            <a:r>
              <a:rPr lang="en-US" sz="3000" dirty="0"/>
              <a:t>(“a=%d”, a); </a:t>
            </a:r>
          </a:p>
          <a:p>
            <a:pPr>
              <a:buNone/>
            </a:pPr>
            <a:r>
              <a:rPr lang="en-US" sz="3000" dirty="0"/>
              <a:t>return 0;</a:t>
            </a:r>
          </a:p>
          <a:p>
            <a:pPr>
              <a:buNone/>
            </a:pPr>
            <a:r>
              <a:rPr lang="en-US" sz="3000" dirty="0"/>
              <a:t>}</a:t>
            </a:r>
          </a:p>
          <a:p>
            <a:pPr>
              <a:buNone/>
            </a:pPr>
            <a:r>
              <a:rPr lang="en-US" sz="3000" dirty="0"/>
              <a:t>a)1    b) -2   c) 2  d)error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4449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 7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143001"/>
            <a:ext cx="8229600" cy="5059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err="1"/>
              <a:t>int</a:t>
            </a:r>
            <a:r>
              <a:rPr lang="fr-FR" dirty="0"/>
              <a:t> main()</a:t>
            </a:r>
          </a:p>
          <a:p>
            <a:pPr>
              <a:buNone/>
            </a:pPr>
            <a:r>
              <a:rPr lang="fr-FR" dirty="0"/>
              <a:t>{</a:t>
            </a:r>
          </a:p>
          <a:p>
            <a:pPr>
              <a:buNone/>
            </a:pPr>
            <a:r>
              <a:rPr lang="fr-FR" dirty="0"/>
              <a:t>  </a:t>
            </a:r>
            <a:r>
              <a:rPr lang="fr-FR" dirty="0" err="1"/>
              <a:t>int</a:t>
            </a:r>
            <a:r>
              <a:rPr lang="fr-FR" dirty="0"/>
              <a:t> x = 4,y=0,z=0;</a:t>
            </a:r>
          </a:p>
          <a:p>
            <a:pPr>
              <a:buNone/>
            </a:pPr>
            <a:r>
              <a:rPr lang="fr-FR" dirty="0"/>
              <a:t>  y = --x; //x=3 y=3</a:t>
            </a:r>
          </a:p>
          <a:p>
            <a:pPr>
              <a:buNone/>
            </a:pPr>
            <a:r>
              <a:rPr lang="fr-FR" dirty="0"/>
              <a:t>  z = x--;// z=3 x=2</a:t>
            </a:r>
          </a:p>
          <a:p>
            <a:pPr>
              <a:buNone/>
            </a:pPr>
            <a:r>
              <a:rPr lang="fr-FR" dirty="0" err="1"/>
              <a:t>Pritnf</a:t>
            </a:r>
            <a:r>
              <a:rPr lang="fr-FR" dirty="0"/>
              <a:t>(«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me »</a:t>
            </a:r>
          </a:p>
          <a:p>
            <a:pPr>
              <a:buNone/>
            </a:pPr>
            <a:r>
              <a:rPr lang="fr-FR" dirty="0"/>
              <a:t>  </a:t>
            </a:r>
            <a:r>
              <a:rPr lang="fr-FR" dirty="0" err="1"/>
              <a:t>printf</a:t>
            </a:r>
            <a:r>
              <a:rPr lang="fr-FR" dirty="0"/>
              <a:t>("%d, %d, %</a:t>
            </a:r>
            <a:r>
              <a:rPr lang="fr-FR" dirty="0" err="1"/>
              <a:t>d\n</a:t>
            </a:r>
            <a:r>
              <a:rPr lang="fr-FR" dirty="0"/>
              <a:t>", x, y, z);</a:t>
            </a:r>
          </a:p>
          <a:p>
            <a:pPr>
              <a:buNone/>
            </a:pPr>
            <a:r>
              <a:rPr lang="fr-FR" dirty="0"/>
              <a:t>  return 0;</a:t>
            </a:r>
          </a:p>
          <a:p>
            <a:pPr>
              <a:buNone/>
            </a:pPr>
            <a:r>
              <a:rPr lang="fr-FR" dirty="0"/>
              <a:t>}</a:t>
            </a:r>
          </a:p>
          <a:p>
            <a:pPr>
              <a:buNone/>
            </a:pPr>
            <a:r>
              <a:rPr lang="fr-FR" dirty="0"/>
              <a:t>a) 4,3,3         b)3,3,3           c)2,3,3          d)4,4,3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112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28E0-F377-4DBD-8F7B-9D859B148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Ques:8</a:t>
            </a:r>
            <a:endParaRPr lang="en-IN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34EE9-7C2E-46D9-B3D9-AEB38F0F6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dirty="0"/>
              <a:t>#include&lt;stdio.h&gt;</a:t>
            </a:r>
          </a:p>
          <a:p>
            <a:pPr marL="0" indent="0">
              <a:buNone/>
            </a:pPr>
            <a:r>
              <a:rPr lang="en-IN" dirty="0"/>
              <a:t>int main()</a:t>
            </a:r>
          </a:p>
          <a:p>
            <a:pPr marL="0" indent="0">
              <a:buNone/>
            </a:pPr>
            <a:r>
              <a:rPr lang="en-IN" dirty="0"/>
              <a:t>{</a:t>
            </a:r>
          </a:p>
          <a:p>
            <a:pPr marL="0" indent="0">
              <a:buNone/>
            </a:pPr>
            <a:r>
              <a:rPr lang="en-IN" dirty="0"/>
              <a:t>	int c=2.4;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err="1"/>
              <a:t>printf</a:t>
            </a:r>
            <a:r>
              <a:rPr lang="en-IN" dirty="0"/>
              <a:t>("c=%f", c); </a:t>
            </a:r>
          </a:p>
          <a:p>
            <a:pPr marL="0" indent="0">
              <a:buNone/>
            </a:pPr>
            <a:r>
              <a:rPr lang="en-IN" dirty="0"/>
              <a:t>	return 0;</a:t>
            </a:r>
          </a:p>
          <a:p>
            <a:pPr marL="0" indent="0">
              <a:buNone/>
            </a:pPr>
            <a:r>
              <a:rPr lang="en-IN" dirty="0"/>
              <a:t>}</a:t>
            </a:r>
          </a:p>
          <a:p>
            <a:pPr marL="514350" indent="-514350">
              <a:buAutoNum type="alphaLcParenR"/>
            </a:pPr>
            <a:r>
              <a:rPr lang="en-IN" dirty="0"/>
              <a:t>0.000000</a:t>
            </a:r>
          </a:p>
          <a:p>
            <a:pPr marL="514350" indent="-514350">
              <a:buAutoNum type="alphaLcParenR" startAt="2"/>
            </a:pPr>
            <a:r>
              <a:rPr lang="en-IN" dirty="0"/>
              <a:t>2.4</a:t>
            </a:r>
          </a:p>
          <a:p>
            <a:pPr marL="514350" indent="-514350">
              <a:buAutoNum type="alphaLcParenR" startAt="2"/>
            </a:pPr>
            <a:r>
              <a:rPr lang="en-IN" dirty="0"/>
              <a:t>2</a:t>
            </a:r>
          </a:p>
          <a:p>
            <a:pPr marL="514350" indent="-514350">
              <a:buAutoNum type="alphaLcParenR" startAt="2"/>
            </a:pPr>
            <a:r>
              <a:rPr lang="en-IN" dirty="0"/>
              <a:t>error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242305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981200" y="447676"/>
            <a:ext cx="8229600" cy="572452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Relational Operator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2200" dirty="0"/>
              <a:t>      It compares two operands depending upon the their relation. Expression generates zero(false) or nonzero(true) value.</a:t>
            </a:r>
            <a:endParaRPr lang="en-US" sz="2200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5999" y="1663250"/>
          <a:ext cx="7620002" cy="519475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43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r>
                        <a:rPr lang="en-US" sz="2000" dirty="0"/>
                        <a:t>Operator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Description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Example (a=10 and b=20)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effectLst/>
                        </a:rPr>
                        <a:t>less than, checks if the value of left operand is less than the value of right operand, if yes then condition becomes true.</a:t>
                      </a:r>
                    </a:p>
                  </a:txBody>
                  <a:tcPr marL="25699" marR="25699" marT="25699" marB="2569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effectLst/>
                        </a:rPr>
                        <a:t>(a &lt; b) value is 1(true)</a:t>
                      </a:r>
                    </a:p>
                  </a:txBody>
                  <a:tcPr marL="25699" marR="25699" marT="25699" marB="2569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&lt;=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effectLst/>
                        </a:rPr>
                        <a:t>less than or equal to, checks if the value of left operand is less than or equal to the value of right operand, if yes then condition becomes true.</a:t>
                      </a:r>
                    </a:p>
                  </a:txBody>
                  <a:tcPr marL="25699" marR="25699" marT="25699" marB="2569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effectLst/>
                        </a:rPr>
                        <a:t>(a &lt;= b) value is 1 (true).</a:t>
                      </a:r>
                    </a:p>
                  </a:txBody>
                  <a:tcPr marL="25699" marR="25699" marT="25699" marB="2569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&gt;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effectLst/>
                        </a:rPr>
                        <a:t>greater than, checks if the value of left operand is greater than the value of right operand, if yes then condition becomes true.</a:t>
                      </a:r>
                    </a:p>
                  </a:txBody>
                  <a:tcPr marL="25699" marR="25699" marT="25699" marB="2569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effectLst/>
                        </a:rPr>
                        <a:t>(a &gt; b) value is 0 (not true).</a:t>
                      </a:r>
                    </a:p>
                  </a:txBody>
                  <a:tcPr marL="25699" marR="25699" marT="25699" marB="2569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&gt;=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effectLst/>
                        </a:rPr>
                        <a:t>greater than or equal to,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checks if the value of left operand is greater than or equal to the value of right operand, if yes then condition becomes true.</a:t>
                      </a:r>
                    </a:p>
                  </a:txBody>
                  <a:tcPr marL="25699" marR="25699" marT="25699" marB="2569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effectLst/>
                        </a:rPr>
                        <a:t>(a &gt;= b) value is 1 (true).</a:t>
                      </a:r>
                    </a:p>
                  </a:txBody>
                  <a:tcPr marL="25699" marR="25699" marT="25699" marB="2569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==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equality</a:t>
                      </a:r>
                      <a:r>
                        <a:rPr lang="en-US" sz="1600" baseline="0" dirty="0"/>
                        <a:t> ,ch</a:t>
                      </a:r>
                      <a:r>
                        <a:rPr lang="en-US" sz="1600" dirty="0">
                          <a:effectLst/>
                        </a:rPr>
                        <a:t>ecks if the value of two operands is equal or not, if yes then condition becomes true.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(a == b) value is 0 (not true).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!=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effectLst/>
                        </a:rPr>
                        <a:t>inequality,</a:t>
                      </a:r>
                      <a:r>
                        <a:rPr lang="en-US" sz="1600" baseline="0" dirty="0">
                          <a:effectLst/>
                        </a:rPr>
                        <a:t> c</a:t>
                      </a:r>
                      <a:r>
                        <a:rPr lang="en-US" sz="1600" dirty="0">
                          <a:effectLst/>
                        </a:rPr>
                        <a:t>hecks if the value of two operands is equal or not, if values are not equal then condition becomes true.</a:t>
                      </a:r>
                    </a:p>
                  </a:txBody>
                  <a:tcPr marL="25699" marR="25699" marT="25699" marB="2569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effectLst/>
                        </a:rPr>
                        <a:t>(a != b) value is 1 (true).</a:t>
                      </a:r>
                    </a:p>
                  </a:txBody>
                  <a:tcPr marL="25699" marR="25699" marT="25699" marB="2569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3FB39F3-85AE-4CE6-8FE8-C33571EF1C6F}"/>
                  </a:ext>
                </a:extLst>
              </p14:cNvPr>
              <p14:cNvContentPartPr/>
              <p14:nvPr/>
            </p14:nvContentPartPr>
            <p14:xfrm>
              <a:off x="-1936785" y="1523280"/>
              <a:ext cx="471960" cy="335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3FB39F3-85AE-4CE6-8FE8-C33571EF1C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45785" y="1514280"/>
                <a:ext cx="48960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6A52B68-F3AC-4F01-A339-2E223875F00D}"/>
                  </a:ext>
                </a:extLst>
              </p14:cNvPr>
              <p14:cNvContentPartPr/>
              <p14:nvPr/>
            </p14:nvContentPartPr>
            <p14:xfrm>
              <a:off x="-1390665" y="1628040"/>
              <a:ext cx="21888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6A52B68-F3AC-4F01-A339-2E223875F0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399650" y="1619040"/>
                <a:ext cx="236491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EA1D11B-4643-4D2C-B2AC-0A8988E7092D}"/>
                  </a:ext>
                </a:extLst>
              </p14:cNvPr>
              <p14:cNvContentPartPr/>
              <p14:nvPr/>
            </p14:nvContentPartPr>
            <p14:xfrm>
              <a:off x="-1410105" y="1761600"/>
              <a:ext cx="31068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EA1D11B-4643-4D2C-B2AC-0A8988E7092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419105" y="1752600"/>
                <a:ext cx="3283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9E178A2-F377-42DE-AF12-C39DFFA6B3EA}"/>
                  </a:ext>
                </a:extLst>
              </p14:cNvPr>
              <p14:cNvContentPartPr/>
              <p14:nvPr/>
            </p14:nvContentPartPr>
            <p14:xfrm>
              <a:off x="-838425" y="1498440"/>
              <a:ext cx="303120" cy="392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9E178A2-F377-42DE-AF12-C39DFFA6B3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847425" y="1489440"/>
                <a:ext cx="32076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B2AA675-8C79-4A8F-8E4F-F3ADD6B6689F}"/>
                  </a:ext>
                </a:extLst>
              </p14:cNvPr>
              <p14:cNvContentPartPr/>
              <p14:nvPr/>
            </p14:nvContentPartPr>
            <p14:xfrm>
              <a:off x="8076735" y="5800080"/>
              <a:ext cx="757440" cy="29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B2AA675-8C79-4A8F-8E4F-F3ADD6B6689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67731" y="5791080"/>
                <a:ext cx="775088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EAB0B0B-1FEF-4DF5-8451-0859169AEB7C}"/>
                  </a:ext>
                </a:extLst>
              </p14:cNvPr>
              <p14:cNvContentPartPr/>
              <p14:nvPr/>
            </p14:nvContentPartPr>
            <p14:xfrm>
              <a:off x="-1567065" y="1188840"/>
              <a:ext cx="910080" cy="355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EAB0B0B-1FEF-4DF5-8451-0859169AEB7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1576065" y="1179840"/>
                <a:ext cx="927720" cy="37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2797787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981200" y="438150"/>
            <a:ext cx="8229600" cy="611505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Logical Operator</a:t>
            </a:r>
          </a:p>
          <a:p>
            <a:pPr marL="400050" lvl="1" algn="just">
              <a:spcBef>
                <a:spcPts val="0"/>
              </a:spcBef>
              <a:buNone/>
            </a:pPr>
            <a:r>
              <a:rPr lang="en-US" sz="2000" dirty="0">
                <a:cs typeface="Times New Roman" pitchFamily="18" charset="0"/>
              </a:rPr>
              <a:t>     </a:t>
            </a:r>
            <a:r>
              <a:rPr lang="en-US" dirty="0">
                <a:cs typeface="Times New Roman" pitchFamily="18" charset="0"/>
              </a:rPr>
              <a:t>It checks the logical relationship between two expressions and the result is zero( false) or nonzero(true).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endParaRPr lang="en-US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  <a:cs typeface="Times New Roman" pitchFamily="18" charset="0"/>
              </a:rPr>
              <a:t>				</a:t>
            </a:r>
          </a:p>
          <a:p>
            <a:pPr algn="just"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  <a:cs typeface="Times New Roman" pitchFamily="18" charset="0"/>
              </a:rPr>
              <a:t>			</a:t>
            </a:r>
          </a:p>
          <a:p>
            <a:pPr algn="just"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  <a:cs typeface="Times New Roman" pitchFamily="18" charset="0"/>
              </a:rPr>
              <a:t>				</a:t>
            </a:r>
          </a:p>
          <a:p>
            <a:pPr algn="just"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  <a:cs typeface="Times New Roman" pitchFamily="18" charset="0"/>
              </a:rPr>
              <a:t>		</a:t>
            </a:r>
          </a:p>
          <a:p>
            <a:pPr algn="just"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  <a:cs typeface="Times New Roman" pitchFamily="18" charset="0"/>
              </a:rPr>
              <a:t>	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5999" y="2044542"/>
          <a:ext cx="7620002" cy="274081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95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/>
                        <a:t>Operator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/>
                        <a:t>Description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/>
                        <a:t>Example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&amp;&amp;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700" dirty="0">
                          <a:effectLst/>
                        </a:rPr>
                        <a:t>Logical AND operator. If both the operands are</a:t>
                      </a:r>
                      <a:r>
                        <a:rPr lang="en-US" sz="1700" baseline="0" dirty="0">
                          <a:effectLst/>
                        </a:rPr>
                        <a:t> true</a:t>
                      </a:r>
                      <a:r>
                        <a:rPr lang="en-US" sz="1700" dirty="0">
                          <a:effectLst/>
                        </a:rPr>
                        <a:t> then condition becomes true.</a:t>
                      </a:r>
                    </a:p>
                  </a:txBody>
                  <a:tcPr marL="45323" marR="45323" marT="45323" marB="4532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700" dirty="0">
                          <a:effectLst/>
                        </a:rPr>
                        <a:t>(5&gt;3 &amp;&amp; 5&lt;10) value is</a:t>
                      </a:r>
                      <a:r>
                        <a:rPr lang="en-US" sz="1700" baseline="0" dirty="0">
                          <a:effectLst/>
                        </a:rPr>
                        <a:t> </a:t>
                      </a:r>
                      <a:r>
                        <a:rPr lang="en-US" sz="1700" dirty="0">
                          <a:effectLst/>
                        </a:rPr>
                        <a:t>1 (true).</a:t>
                      </a:r>
                    </a:p>
                  </a:txBody>
                  <a:tcPr marL="45323" marR="45323" marT="45323" marB="453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dirty="0"/>
                        <a:t>| |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700" dirty="0">
                          <a:effectLst/>
                        </a:rPr>
                        <a:t>Logical OR Operator. If any of the two operands is true then condition becomes true.</a:t>
                      </a:r>
                    </a:p>
                  </a:txBody>
                  <a:tcPr marL="45323" marR="45323" marT="45323" marB="4532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700" dirty="0">
                          <a:effectLst/>
                        </a:rPr>
                        <a:t>(5&gt;3 || 5&lt;2) value is  1 (true).</a:t>
                      </a:r>
                    </a:p>
                  </a:txBody>
                  <a:tcPr marL="45323" marR="45323" marT="45323" marB="453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dirty="0"/>
                        <a:t>!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700" dirty="0">
                          <a:effectLst/>
                        </a:rPr>
                        <a:t>Logical NOT Operator. Use to reverses the logical state of its operand. If a condition is true then Logical NOT operator will make false.</a:t>
                      </a:r>
                    </a:p>
                  </a:txBody>
                  <a:tcPr marL="45323" marR="45323" marT="45323" marB="4532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700" dirty="0">
                          <a:effectLst/>
                        </a:rPr>
                        <a:t>!(8==8) value is 0 (false).</a:t>
                      </a:r>
                    </a:p>
                  </a:txBody>
                  <a:tcPr marL="45323" marR="45323" marT="45323" marB="453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593871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D951F-E32A-41E8-B94E-720748723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3340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Difference between library and </a:t>
            </a:r>
            <a:r>
              <a:rPr lang="en-US" dirty="0" err="1"/>
              <a:t>headerfile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B5FF34A-83D4-4189-AF82-6463AF9D2BF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3600" y="1417638"/>
          <a:ext cx="7315200" cy="4525962"/>
        </p:xfrm>
        <a:graphic>
          <a:graphicData uri="http://schemas.openxmlformats.org/drawingml/2006/table">
            <a:tbl>
              <a:tblPr/>
              <a:tblGrid>
                <a:gridCol w="2877312">
                  <a:extLst>
                    <a:ext uri="{9D8B030D-6E8A-4147-A177-3AD203B41FA5}">
                      <a16:colId xmlns:a16="http://schemas.microsoft.com/office/drawing/2014/main" val="295179146"/>
                    </a:ext>
                  </a:extLst>
                </a:gridCol>
                <a:gridCol w="4437888">
                  <a:extLst>
                    <a:ext uri="{9D8B030D-6E8A-4147-A177-3AD203B41FA5}">
                      <a16:colId xmlns:a16="http://schemas.microsoft.com/office/drawing/2014/main" val="420040085"/>
                    </a:ext>
                  </a:extLst>
                </a:gridCol>
              </a:tblGrid>
              <a:tr h="4525962">
                <a:tc>
                  <a:txBody>
                    <a:bodyPr/>
                    <a:lstStyle/>
                    <a:p>
                      <a:pPr fontAlgn="t"/>
                      <a:r>
                        <a:rPr lang="en-IN" sz="3200" dirty="0">
                          <a:effectLst/>
                        </a:rPr>
                        <a:t>Header File is the file where all the headers name are mentioned that going to be used or consumed in the main code file.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3200" dirty="0">
                          <a:effectLst/>
                        </a:rPr>
                        <a:t>On other hand Library is the file where the implementation code of each header is written down which is mentioned in the Header file.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365415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5887DA-F8FE-4BC0-807E-6A67E933B118}"/>
              </a:ext>
            </a:extLst>
          </p:cNvPr>
          <p:cNvCxnSpPr/>
          <p:nvPr/>
        </p:nvCxnSpPr>
        <p:spPr>
          <a:xfrm>
            <a:off x="5029200" y="1417638"/>
            <a:ext cx="0" cy="4449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0868170-92A0-4AAC-8328-2D21D710DB95}"/>
                  </a:ext>
                </a:extLst>
              </p14:cNvPr>
              <p14:cNvContentPartPr/>
              <p14:nvPr/>
            </p14:nvContentPartPr>
            <p14:xfrm>
              <a:off x="6730967" y="4509232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0868170-92A0-4AAC-8328-2D21D710DB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12967" y="440123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321FEC5-5782-4D4F-BDCD-11D589324CB4}"/>
                  </a:ext>
                </a:extLst>
              </p14:cNvPr>
              <p14:cNvContentPartPr/>
              <p14:nvPr/>
            </p14:nvContentPartPr>
            <p14:xfrm>
              <a:off x="7227407" y="4338952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321FEC5-5782-4D4F-BDCD-11D589324C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09407" y="432095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0B1B988-3A83-4C57-ACBD-FB3787C07A82}"/>
                  </a:ext>
                </a:extLst>
              </p14:cNvPr>
              <p14:cNvContentPartPr/>
              <p14:nvPr/>
            </p14:nvContentPartPr>
            <p14:xfrm>
              <a:off x="-3766753" y="991312"/>
              <a:ext cx="360" cy="3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0B1B988-3A83-4C57-ACBD-FB3787C07A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3802753" y="919312"/>
                <a:ext cx="7200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01171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57201"/>
            <a:ext cx="8229600" cy="4525963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Conditional Operator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/>
              <a:t>Conditional operator contains condition followed by two statements. If the condition is true the first statement  is executed otherwise the second statement.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en-US" sz="2400" dirty="0"/>
              <a:t>It is also called as </a:t>
            </a:r>
            <a:r>
              <a:rPr lang="en-US" sz="2400" b="1" dirty="0">
                <a:solidFill>
                  <a:srgbClr val="FF0000"/>
                </a:solidFill>
              </a:rPr>
              <a:t>ternary operator</a:t>
            </a:r>
            <a:r>
              <a:rPr lang="en-US" sz="2400" b="1" dirty="0"/>
              <a:t> </a:t>
            </a:r>
            <a:r>
              <a:rPr lang="en-US" sz="2400" dirty="0"/>
              <a:t>because it requires three operands</a:t>
            </a:r>
            <a:r>
              <a:rPr lang="en-US" dirty="0"/>
              <a:t>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09801" y="3459481"/>
          <a:ext cx="7772401" cy="195279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65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0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464">
                <a:tc>
                  <a:txBody>
                    <a:bodyPr/>
                    <a:lstStyle/>
                    <a:p>
                      <a:r>
                        <a:rPr lang="en-US" sz="2000" dirty="0"/>
                        <a:t>Operator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Description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Example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65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?: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conditional expression,</a:t>
                      </a:r>
                    </a:p>
                    <a:p>
                      <a:r>
                        <a:rPr lang="en-US" dirty="0"/>
                        <a:t>Condition? Expression1: Expression2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(a&gt;b)? “a is greater”: “b is greater”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272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C Program Development Environment(cont.)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676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69100-07C9-4E9C-9E33-87F6ACD92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85F6F-30B7-4606-AA10-6B9AE5C36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IN" b="1" i="0" dirty="0">
                <a:solidFill>
                  <a:srgbClr val="333333"/>
                </a:solidFill>
                <a:effectLst/>
                <a:latin typeface="Menlo"/>
              </a:rPr>
              <a:t>C language was invented in the year.?</a:t>
            </a:r>
          </a:p>
          <a:p>
            <a:pPr algn="l"/>
            <a:r>
              <a:rPr lang="en-IN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A) 1999</a:t>
            </a:r>
          </a:p>
          <a:p>
            <a:pPr algn="l"/>
            <a:r>
              <a:rPr lang="en-IN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B) 1978</a:t>
            </a:r>
          </a:p>
          <a:p>
            <a:pPr algn="l"/>
            <a:r>
              <a:rPr lang="en-IN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C) 1972</a:t>
            </a:r>
          </a:p>
          <a:p>
            <a:pPr algn="l"/>
            <a:r>
              <a:rPr lang="en-IN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D) 1990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92577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794" y="304800"/>
            <a:ext cx="8229600" cy="1143000"/>
          </a:xfrm>
        </p:spPr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Algorithm is defined as “ the finite set of steps, which provide a chain of action for solving a problem”</a:t>
            </a:r>
          </a:p>
          <a:p>
            <a:pPr algn="just"/>
            <a:r>
              <a:rPr lang="en-US" dirty="0"/>
              <a:t>It is step by step solution to given problem.</a:t>
            </a:r>
          </a:p>
          <a:p>
            <a:pPr algn="just"/>
            <a:r>
              <a:rPr lang="en-US" dirty="0"/>
              <a:t>Well organized, pre-arranged and defined textual computational module</a:t>
            </a:r>
            <a:endParaRPr lang="en-IN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2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create an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1. </a:t>
            </a:r>
            <a:r>
              <a:rPr lang="en-US" dirty="0">
                <a:solidFill>
                  <a:schemeClr val="tx2"/>
                </a:solidFill>
              </a:rPr>
              <a:t>Identify the Inputs</a:t>
            </a:r>
          </a:p>
          <a:p>
            <a:r>
              <a:rPr lang="en-US" dirty="0"/>
              <a:t>What data do I need?</a:t>
            </a:r>
          </a:p>
          <a:p>
            <a:r>
              <a:rPr lang="en-US" dirty="0"/>
              <a:t>How will I get the data?</a:t>
            </a:r>
          </a:p>
          <a:p>
            <a:r>
              <a:rPr lang="en-US" dirty="0"/>
              <a:t>In what format will the data be?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2. </a:t>
            </a:r>
            <a:r>
              <a:rPr lang="en-US" dirty="0">
                <a:solidFill>
                  <a:schemeClr val="tx2"/>
                </a:solidFill>
              </a:rPr>
              <a:t>Identify the Outputs</a:t>
            </a:r>
          </a:p>
          <a:p>
            <a:r>
              <a:rPr lang="en-US" dirty="0"/>
              <a:t>What outputs do I need to return to the user?</a:t>
            </a:r>
          </a:p>
          <a:p>
            <a:r>
              <a:rPr lang="en-US" dirty="0"/>
              <a:t>What format should the outputs take?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92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2916</Words>
  <Application>Microsoft Office PowerPoint</Application>
  <PresentationFormat>Widescreen</PresentationFormat>
  <Paragraphs>452</Paragraphs>
  <Slides>50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5" baseType="lpstr">
      <vt:lpstr>Arial</vt:lpstr>
      <vt:lpstr>Arial Black</vt:lpstr>
      <vt:lpstr>AvantGarde</vt:lpstr>
      <vt:lpstr>Bradley Hand ITC</vt:lpstr>
      <vt:lpstr>Calibri</vt:lpstr>
      <vt:lpstr>Calibri Light</vt:lpstr>
      <vt:lpstr>Courier</vt:lpstr>
      <vt:lpstr>Courier New</vt:lpstr>
      <vt:lpstr>Menlo</vt:lpstr>
      <vt:lpstr>Roboto</vt:lpstr>
      <vt:lpstr>Times</vt:lpstr>
      <vt:lpstr>Times New Roman</vt:lpstr>
      <vt:lpstr>verdana</vt:lpstr>
      <vt:lpstr>Wingdings</vt:lpstr>
      <vt:lpstr>Office Theme</vt:lpstr>
      <vt:lpstr>PowerPoint Presentation</vt:lpstr>
      <vt:lpstr> Why Learn C? </vt:lpstr>
      <vt:lpstr>C Program Development Environment</vt:lpstr>
      <vt:lpstr>PowerPoint Presentation</vt:lpstr>
      <vt:lpstr>Difference between library and headerfile</vt:lpstr>
      <vt:lpstr>C Program Development Environment(cont.)</vt:lpstr>
      <vt:lpstr>MCQ</vt:lpstr>
      <vt:lpstr>Algorithm</vt:lpstr>
      <vt:lpstr>Steps to create an Algorithm</vt:lpstr>
      <vt:lpstr>Steps to create an Algorithm</vt:lpstr>
      <vt:lpstr>Algorithm: Add 2 Numbers</vt:lpstr>
      <vt:lpstr>Flow Chart</vt:lpstr>
      <vt:lpstr>Flow Chart Symbols</vt:lpstr>
      <vt:lpstr>Flow Chart: Add 2 Numbers</vt:lpstr>
      <vt:lpstr>Pseudocode</vt:lpstr>
      <vt:lpstr>Example of Pseudocode </vt:lpstr>
      <vt:lpstr>MCQ 1</vt:lpstr>
      <vt:lpstr>MCQ</vt:lpstr>
      <vt:lpstr>MCQ 2</vt:lpstr>
      <vt:lpstr>Explanation</vt:lpstr>
      <vt:lpstr>Comments in C</vt:lpstr>
      <vt:lpstr>Header files</vt:lpstr>
      <vt:lpstr>Header files</vt:lpstr>
      <vt:lpstr>Tokens</vt:lpstr>
      <vt:lpstr>Identifier </vt:lpstr>
      <vt:lpstr> Variable  It is used to give a name to a memory location. It holds a value. The names of variables are different. They help allot a unique name to a specific memory location.    </vt:lpstr>
      <vt:lpstr>Rules for naming a Variable</vt:lpstr>
      <vt:lpstr>Variable Initialization</vt:lpstr>
      <vt:lpstr>Constants </vt:lpstr>
      <vt:lpstr>PowerPoint Presentation</vt:lpstr>
      <vt:lpstr>PowerPoint Presentation</vt:lpstr>
      <vt:lpstr>MCQ</vt:lpstr>
      <vt:lpstr>Choose the correct</vt:lpstr>
      <vt:lpstr>Choose the correct</vt:lpstr>
      <vt:lpstr>Operators</vt:lpstr>
      <vt:lpstr>Expressions</vt:lpstr>
      <vt:lpstr>PowerPoint Presentation</vt:lpstr>
      <vt:lpstr>PowerPoint Presentation</vt:lpstr>
      <vt:lpstr>Types of Operators</vt:lpstr>
      <vt:lpstr>Description of Operators</vt:lpstr>
      <vt:lpstr>PowerPoint Presentation</vt:lpstr>
      <vt:lpstr>QUES 3</vt:lpstr>
      <vt:lpstr>MCQ 4</vt:lpstr>
      <vt:lpstr>MCQ 5</vt:lpstr>
      <vt:lpstr>MCQ 6</vt:lpstr>
      <vt:lpstr>MCQ 7 </vt:lpstr>
      <vt:lpstr>Ques:8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Khushi</dc:creator>
  <cp:lastModifiedBy>Khushi</cp:lastModifiedBy>
  <cp:revision>1</cp:revision>
  <dcterms:created xsi:type="dcterms:W3CDTF">2021-09-27T14:58:41Z</dcterms:created>
  <dcterms:modified xsi:type="dcterms:W3CDTF">2021-09-27T14:59:27Z</dcterms:modified>
</cp:coreProperties>
</file>